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69" r:id="rId3"/>
    <p:sldId id="608" r:id="rId4"/>
    <p:sldId id="610" r:id="rId5"/>
    <p:sldId id="609" r:id="rId6"/>
    <p:sldId id="679" r:id="rId7"/>
    <p:sldId id="681" r:id="rId8"/>
    <p:sldId id="678" r:id="rId9"/>
    <p:sldId id="626" r:id="rId10"/>
    <p:sldId id="625" r:id="rId11"/>
    <p:sldId id="682" r:id="rId12"/>
    <p:sldId id="668" r:id="rId13"/>
    <p:sldId id="653" r:id="rId14"/>
    <p:sldId id="654" r:id="rId15"/>
    <p:sldId id="655" r:id="rId16"/>
    <p:sldId id="635" r:id="rId17"/>
    <p:sldId id="667" r:id="rId18"/>
    <p:sldId id="645" r:id="rId19"/>
    <p:sldId id="652" r:id="rId20"/>
    <p:sldId id="660" r:id="rId21"/>
    <p:sldId id="658" r:id="rId22"/>
    <p:sldId id="662" r:id="rId23"/>
    <p:sldId id="630" r:id="rId24"/>
    <p:sldId id="6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" initials="D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6962" autoAdjust="0"/>
    <p:restoredTop sz="72143" autoAdjust="0"/>
  </p:normalViewPr>
  <p:slideViewPr>
    <p:cSldViewPr>
      <p:cViewPr>
        <p:scale>
          <a:sx n="100" d="100"/>
          <a:sy n="100" d="100"/>
        </p:scale>
        <p:origin x="-246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7-30T09:41:06.488" idx="21">
    <p:pos x="5356" y="1198"/>
    <p:text>REDUNDANT?  "dynamic, systems" and "Spatial Dynamic"</p:text>
  </p:cm>
  <p:cm authorId="0" dt="2010-07-30T09:41:57.714" idx="22">
    <p:pos x="4690" y="2712"/>
    <p:text>WHAT DO WE MEAN BY "HUMAN SYSTEMS"?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7-30T10:04:33.243" idx="23">
    <p:pos x="4012" y="2987"/>
    <p:text>WHAT IS "EARTH ENERGY"?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8D8A5-1F2F-4121-8425-232259D03A7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045C-CADE-40A7-A360-93779207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8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3F51-F838-4B71-AAEF-90EB697AC89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12FE0-F2D1-4ECB-B52F-4E88EDA7C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3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LABELS</a:t>
            </a:r>
            <a:r>
              <a:rPr lang="en-US" baseline="0" dirty="0" smtClean="0"/>
              <a:t> ON THE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2FE0-F2D1-4ECB-B52F-4E88EDA7CB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2FE0-F2D1-4ECB-B52F-4E88EDA7CB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2FE0-F2D1-4ECB-B52F-4E88EDA7CB4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rework</a:t>
            </a:r>
            <a:r>
              <a:rPr lang="en-US" baseline="0" dirty="0" smtClean="0"/>
              <a:t> this a bit?  Give an example from later slides?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12FE0-F2D1-4ECB-B52F-4E88EDA7CB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CONTRADICTIONS??????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701E-7CEE-4F98-A0AE-388674967E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05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0262-51D9-4223-8BC7-E00ADEC186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1E45-6CA9-4049-A7BB-4A4D5E6E6CBA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BF66-464E-4ED5-BA0B-733664194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file:///C:\Users\Roel\Dropbox\MekongMimes\Model\TonleSap%203\TonleSap10yearflooding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el\Dropbox\MekongMimes\Model\TonleSap%203\TonleSap10yearflooding.avi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1600200" cy="2057400"/>
            <a:chOff x="457200" y="152400"/>
            <a:chExt cx="3124200" cy="3276600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533400"/>
              <a:ext cx="2514600" cy="2514600"/>
            </a:xfrm>
            <a:prstGeom prst="roundRect">
              <a:avLst/>
            </a:prstGeom>
            <a:noFill/>
            <a:ln w="6350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5800" y="1219200"/>
              <a:ext cx="1371600" cy="2209800"/>
            </a:xfrm>
            <a:prstGeom prst="roundRect">
              <a:avLst/>
            </a:prstGeom>
            <a:noFill/>
            <a:ln w="635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43000" y="152400"/>
              <a:ext cx="1676400" cy="1981200"/>
            </a:xfrm>
            <a:prstGeom prst="roundRect">
              <a:avLst/>
            </a:prstGeom>
            <a:noFill/>
            <a:ln w="6350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62000" y="685800"/>
              <a:ext cx="1905000" cy="1447800"/>
            </a:xfrm>
            <a:prstGeom prst="roundRect">
              <a:avLst/>
            </a:prstGeom>
            <a:noFill/>
            <a:ln w="63500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24000" y="1676400"/>
              <a:ext cx="1524000" cy="1447800"/>
            </a:xfrm>
            <a:prstGeom prst="roundRect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914400"/>
              <a:ext cx="2286000" cy="1828800"/>
            </a:xfrm>
            <a:prstGeom prst="roundRect">
              <a:avLst/>
            </a:prstGeom>
            <a:noFill/>
            <a:ln w="635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0"/>
            <a:ext cx="7391400" cy="35052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Overview and Background of the</a:t>
            </a:r>
            <a:br>
              <a:rPr lang="en-US" sz="4000" dirty="0" smtClean="0"/>
            </a:br>
            <a:r>
              <a:rPr lang="en-US" sz="4000" dirty="0" smtClean="0"/>
              <a:t> Multi-scale Integrated Model of Ecosystem Services ( MIMES)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err="1" smtClean="0"/>
              <a:t>R</a:t>
            </a:r>
            <a:r>
              <a:rPr lang="en-US" sz="2400" dirty="0" err="1" smtClean="0"/>
              <a:t>oelof</a:t>
            </a:r>
            <a:r>
              <a:rPr lang="en-US" sz="2400" dirty="0" smtClean="0"/>
              <a:t> </a:t>
            </a:r>
            <a:r>
              <a:rPr lang="en-US" sz="2400" dirty="0" err="1" smtClean="0"/>
              <a:t>Boumans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February 2016</a:t>
            </a: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19800"/>
            <a:ext cx="415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>
                <a:latin typeface="Arial" charset="0"/>
              </a:rPr>
              <a:t>Climate Change Adaption Scenarios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533400" y="1981200"/>
          <a:ext cx="7629525" cy="3718560"/>
        </p:xfrm>
        <a:graphic>
          <a:graphicData uri="http://schemas.openxmlformats.org/drawingml/2006/table">
            <a:tbl>
              <a:tblPr/>
              <a:tblGrid>
                <a:gridCol w="1428750"/>
                <a:gridCol w="1143000"/>
                <a:gridCol w="1162050"/>
                <a:gridCol w="1066800"/>
                <a:gridCol w="1457325"/>
                <a:gridCol w="13716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Agriculture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Fisheries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Households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Households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Localized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style changes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fishing gear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development of energy efficient production 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 bill to favor  environmental friendly production methods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Ecosystem based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“Decision” Table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Scenario Development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Investment decisions towards capital in economic sectors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683" y="1600200"/>
            <a:ext cx="55586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MIMES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9760_edi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523999"/>
          </a:xfrm>
        </p:spPr>
        <p:txBody>
          <a:bodyPr>
            <a:normAutofit fontScale="90000"/>
          </a:bodyPr>
          <a:lstStyle/>
          <a:p>
            <a:pPr>
              <a:tabLst>
                <a:tab pos="4516438" algn="l"/>
              </a:tabLst>
            </a:pPr>
            <a:r>
              <a:rPr lang="en-US" sz="3600" dirty="0" smtClean="0"/>
              <a:t>Decision support for ecosystem-based management of the Massachusetts coast: Evaluating ecosystem service tradeoffs in a spatially explicit, dynamic context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0697" y="3962400"/>
            <a:ext cx="41033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Roelof</a:t>
            </a:r>
            <a:r>
              <a:rPr lang="en-US" dirty="0" smtClean="0"/>
              <a:t> </a:t>
            </a:r>
            <a:r>
              <a:rPr lang="en-US" dirty="0" err="1" smtClean="0"/>
              <a:t>Boumans</a:t>
            </a:r>
            <a:r>
              <a:rPr lang="en-US" dirty="0" smtClean="0"/>
              <a:t>, </a:t>
            </a:r>
            <a:r>
              <a:rPr lang="en-US" dirty="0" err="1" smtClean="0"/>
              <a:t>AFORDablefutures</a:t>
            </a:r>
            <a:r>
              <a:rPr lang="en-US" dirty="0" smtClean="0"/>
              <a:t>, USA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Coauthors: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Les Kaufman, Boston University</a:t>
            </a:r>
            <a:br>
              <a:rPr lang="en-US" dirty="0" smtClean="0"/>
            </a:br>
            <a:r>
              <a:rPr lang="en-US" dirty="0" err="1" smtClean="0"/>
              <a:t>Irit</a:t>
            </a:r>
            <a:r>
              <a:rPr lang="en-US" dirty="0" smtClean="0"/>
              <a:t> Altman, Boston University</a:t>
            </a:r>
            <a:br>
              <a:rPr lang="en-US" dirty="0" smtClean="0"/>
            </a:br>
            <a:r>
              <a:rPr lang="en-US" dirty="0" smtClean="0"/>
              <a:t>Joe Roman, University of Vermont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609600"/>
            <a:ext cx="8669324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ipp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" y="1375596"/>
            <a:ext cx="3424356" cy="2771494"/>
          </a:xfrm>
          <a:prstGeom prst="rect">
            <a:avLst/>
          </a:prstGeom>
        </p:spPr>
      </p:pic>
      <p:pic>
        <p:nvPicPr>
          <p:cNvPr id="5" name="Picture 12" descr="IMG_0212"/>
          <p:cNvPicPr>
            <a:picLocks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156"/>
          <a:stretch>
            <a:fillRect/>
          </a:stretch>
        </p:blipFill>
        <p:spPr bwMode="auto">
          <a:xfrm>
            <a:off x="1245516" y="4250995"/>
            <a:ext cx="3094034" cy="1690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hale_watching_in_boothbay_harbor_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93" y="1923139"/>
            <a:ext cx="2875016" cy="2156262"/>
          </a:xfrm>
          <a:prstGeom prst="rect">
            <a:avLst/>
          </a:prstGeom>
        </p:spPr>
      </p:pic>
      <p:pic>
        <p:nvPicPr>
          <p:cNvPr id="8" name="Picture 7" descr="wind-turbines-spain-y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64" y="3875433"/>
            <a:ext cx="3607373" cy="2184277"/>
          </a:xfrm>
          <a:prstGeom prst="rect">
            <a:avLst/>
          </a:prstGeom>
        </p:spPr>
      </p:pic>
      <p:pic>
        <p:nvPicPr>
          <p:cNvPr id="11" name="Picture 10" descr="Sport fishing magazin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63" y="945825"/>
            <a:ext cx="2063480" cy="2754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228600"/>
            <a:ext cx="84146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Calculating MIMES </a:t>
            </a:r>
            <a:r>
              <a:rPr lang="en-US" sz="3000" dirty="0" smtClean="0"/>
              <a:t>Trade-offs among users of Marine resources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9538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NZ" dirty="0" smtClean="0"/>
              <a:t>The Manawatū River Catchment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28625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2466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22677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Users\vforgie\Desktop\2010-11-08\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93096"/>
            <a:ext cx="3419872" cy="2564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204864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Highly modified catchment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2132857"/>
            <a:ext cx="237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133,000 people</a:t>
            </a:r>
          </a:p>
          <a:p>
            <a:r>
              <a:rPr lang="en-NZ" sz="2400" b="1" dirty="0" smtClean="0"/>
              <a:t>320,000 cows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4221088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Protecting assets, livelihoods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77813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315200" cy="52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457200"/>
            <a:ext cx="504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for the design of Erosion Control scenarios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295775" cy="54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1441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of the Glacier</a:t>
            </a:r>
            <a:endParaRPr lang="en-US" dirty="0"/>
          </a:p>
        </p:txBody>
      </p:sp>
      <p:pic>
        <p:nvPicPr>
          <p:cNvPr id="1026" name="Picture 2" descr="C:\Users\Roel\Dropbox\EE\Tulalip Snohomish\Task status\Task 4 Results paper\Larger Snow Melt F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27" y="1600200"/>
            <a:ext cx="815654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37"/>
            <a:ext cx="8229600" cy="36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HYGEIA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83" y="1600200"/>
            <a:ext cx="79296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6196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200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HYGEIA Scenarios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350" y="1600200"/>
            <a:ext cx="48592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57200"/>
            <a:ext cx="4343400" cy="838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Tonlesap</a:t>
            </a:r>
            <a:r>
              <a:rPr lang="en-US" sz="2800" dirty="0" smtClean="0"/>
              <a:t> Cambodia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46009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646559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Tonlesap</a:t>
            </a:r>
            <a:r>
              <a:rPr lang="en-US" dirty="0" smtClean="0"/>
              <a:t> Cambodia</a:t>
            </a:r>
            <a:endParaRPr lang="en-US" dirty="0"/>
          </a:p>
        </p:txBody>
      </p:sp>
      <p:pic>
        <p:nvPicPr>
          <p:cNvPr id="4" name="TonleSap10yearflooding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233962"/>
            <a:ext cx="6781800" cy="545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229600" cy="1143000"/>
          </a:xfrm>
        </p:spPr>
        <p:txBody>
          <a:bodyPr/>
          <a:lstStyle/>
          <a:p>
            <a:r>
              <a:rPr lang="en-US" dirty="0" smtClean="0"/>
              <a:t>The Goal of MIMES: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514601"/>
            <a:ext cx="8229600" cy="3657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/>
              <a:t>Create a modeling tool which can incorporate stakeholder input and biophysical data sets for </a:t>
            </a:r>
            <a:r>
              <a:rPr lang="en-US" b="1" u="sng" dirty="0" smtClean="0"/>
              <a:t>valuation of ecosystem services </a:t>
            </a:r>
            <a:r>
              <a:rPr lang="en-US" b="1" dirty="0" smtClean="0"/>
              <a:t>and</a:t>
            </a:r>
            <a:r>
              <a:rPr lang="en-US" b="1" u="sng" dirty="0" smtClean="0"/>
              <a:t> decision-making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Simulate ecosystems  and Socio-Economic systems in space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Simulate these systems over time</a:t>
            </a:r>
            <a:br>
              <a:rPr lang="en-US" b="1" dirty="0" smtClean="0"/>
            </a:br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Simulate the interactions between these systems through coupling</a:t>
            </a:r>
          </a:p>
          <a:p>
            <a:pPr lvl="1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1752600" cy="2133600"/>
            <a:chOff x="457200" y="152400"/>
            <a:chExt cx="3124200" cy="327660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533400"/>
              <a:ext cx="2514600" cy="2514600"/>
            </a:xfrm>
            <a:prstGeom prst="roundRect">
              <a:avLst/>
            </a:prstGeom>
            <a:noFill/>
            <a:ln w="6350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5800" y="1219200"/>
              <a:ext cx="1371600" cy="2209800"/>
            </a:xfrm>
            <a:prstGeom prst="roundRect">
              <a:avLst/>
            </a:prstGeom>
            <a:noFill/>
            <a:ln w="635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43000" y="152400"/>
              <a:ext cx="1676400" cy="1981200"/>
            </a:xfrm>
            <a:prstGeom prst="roundRect">
              <a:avLst/>
            </a:prstGeom>
            <a:noFill/>
            <a:ln w="6350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000" y="685800"/>
              <a:ext cx="1905000" cy="1447800"/>
            </a:xfrm>
            <a:prstGeom prst="roundRect">
              <a:avLst/>
            </a:prstGeom>
            <a:noFill/>
            <a:ln w="63500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1676400"/>
              <a:ext cx="1524000" cy="1447800"/>
            </a:xfrm>
            <a:prstGeom prst="roundRect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914400"/>
              <a:ext cx="2286000" cy="1828800"/>
            </a:xfrm>
            <a:prstGeom prst="roundRect">
              <a:avLst/>
            </a:prstGeom>
            <a:noFill/>
            <a:ln w="635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Framework For Modeling Ecosystem Services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2985528"/>
              </p:ext>
            </p:extLst>
          </p:nvPr>
        </p:nvGraphicFramePr>
        <p:xfrm>
          <a:off x="457200" y="1600200"/>
          <a:ext cx="8229600" cy="481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3200400"/>
                <a:gridCol w="3733800"/>
              </a:tblGrid>
              <a:tr h="10203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Economic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sector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“Use”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Ecosystem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“Use”</a:t>
                      </a:r>
                    </a:p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1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Economic Sector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“Make”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Human Interactions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Ecosystem Impacts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18139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Ecosystem “Make”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Ecosystem Services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Ecosystem Processes</a:t>
                      </a:r>
                      <a:endParaRPr lang="en-US" sz="2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Cross 4"/>
          <p:cNvSpPr/>
          <p:nvPr/>
        </p:nvSpPr>
        <p:spPr>
          <a:xfrm>
            <a:off x="3048000" y="3149600"/>
            <a:ext cx="609600" cy="533400"/>
          </a:xfrm>
          <a:prstGeom prst="plus">
            <a:avLst>
              <a:gd name="adj" fmla="val 3928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3500" y="3530600"/>
            <a:ext cx="762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3035300" y="5080000"/>
            <a:ext cx="609600" cy="533400"/>
          </a:xfrm>
          <a:prstGeom prst="plus">
            <a:avLst>
              <a:gd name="adj" fmla="val 3928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>
            <a:off x="6553200" y="5080000"/>
            <a:ext cx="609600" cy="533400"/>
          </a:xfrm>
          <a:prstGeom prst="plus">
            <a:avLst>
              <a:gd name="adj" fmla="val 3928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2" descr="C:\Users\Roel\Dropbox\Cambodia Pics_Irit March 2015\DSCF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2590800" cy="1905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981200" y="4648200"/>
            <a:ext cx="3733800" cy="1752600"/>
            <a:chOff x="1981200" y="4648200"/>
            <a:chExt cx="3733800" cy="1752600"/>
          </a:xfrm>
        </p:grpSpPr>
        <p:pic>
          <p:nvPicPr>
            <p:cNvPr id="18" name="Picture 4" descr="C:\Users\Roel\Dropbox\Cambodia Pics_Irit March 2015\DSCF052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648200"/>
              <a:ext cx="2628900" cy="1752600"/>
            </a:xfrm>
            <a:prstGeom prst="rect">
              <a:avLst/>
            </a:prstGeom>
            <a:noFill/>
          </p:spPr>
        </p:pic>
        <p:sp>
          <p:nvSpPr>
            <p:cNvPr id="12" name="Left Arrow 11"/>
            <p:cNvSpPr/>
            <p:nvPr/>
          </p:nvSpPr>
          <p:spPr>
            <a:xfrm>
              <a:off x="4267200" y="5334000"/>
              <a:ext cx="1447800" cy="381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2895600"/>
            <a:ext cx="2514600" cy="2362200"/>
            <a:chOff x="2057400" y="2895600"/>
            <a:chExt cx="2514600" cy="2362200"/>
          </a:xfrm>
        </p:grpSpPr>
        <p:pic>
          <p:nvPicPr>
            <p:cNvPr id="17" name="Picture 3" descr="C:\Users\Roel\Dropbox\Cambodia Pics_Irit March 2015\DSCF05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2895600"/>
              <a:ext cx="2514600" cy="1676400"/>
            </a:xfrm>
            <a:prstGeom prst="rect">
              <a:avLst/>
            </a:prstGeom>
            <a:noFill/>
          </p:spPr>
        </p:pic>
        <p:sp>
          <p:nvSpPr>
            <p:cNvPr id="15" name="Left Arrow 14"/>
            <p:cNvSpPr/>
            <p:nvPr/>
          </p:nvSpPr>
          <p:spPr>
            <a:xfrm rot="5400000">
              <a:off x="2438400" y="4343400"/>
              <a:ext cx="1447800" cy="381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67200" y="2743200"/>
            <a:ext cx="3863678" cy="1752600"/>
            <a:chOff x="4267200" y="2743200"/>
            <a:chExt cx="3863678" cy="1752600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2743200"/>
              <a:ext cx="26444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eft Arrow 12"/>
            <p:cNvSpPr/>
            <p:nvPr/>
          </p:nvSpPr>
          <p:spPr>
            <a:xfrm rot="10800000" flipV="1">
              <a:off x="4267200" y="3581400"/>
              <a:ext cx="1447800" cy="381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Arrow 13"/>
          <p:cNvSpPr/>
          <p:nvPr/>
        </p:nvSpPr>
        <p:spPr>
          <a:xfrm rot="16200000">
            <a:off x="6019800" y="4343400"/>
            <a:ext cx="1447800" cy="381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072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MIMES</a:t>
            </a:r>
            <a:br>
              <a:rPr lang="en-US" sz="3600" dirty="0" smtClean="0"/>
            </a:br>
            <a:r>
              <a:rPr lang="en-US" sz="2800" dirty="0" smtClean="0"/>
              <a:t>The Multi-Scale Integrated Model of Ecosystem Services</a:t>
            </a:r>
            <a:endParaRPr lang="en-US" sz="2800" dirty="0"/>
          </a:p>
        </p:txBody>
      </p:sp>
      <p:pic>
        <p:nvPicPr>
          <p:cNvPr id="4" name="Content Placeholder 3" descr="MIMES_diagra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336" b="13336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78" y="1600200"/>
            <a:ext cx="6388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Tonlesap</a:t>
            </a:r>
            <a:r>
              <a:rPr lang="en-US" dirty="0" smtClean="0"/>
              <a:t> Model Diagram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96200" cy="51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30480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27 Fish species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7338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Locations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267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 land covers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124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Hydrology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1910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4 user groups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64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4 p. producers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4419601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4 Land</a:t>
            </a:r>
          </a:p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47244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Polygon</a:t>
            </a:r>
          </a:p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58674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Time series outputs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0600" y="1828800"/>
            <a:ext cx="7848600" cy="3999131"/>
            <a:chOff x="990600" y="1828800"/>
            <a:chExt cx="7848600" cy="3999131"/>
          </a:xfrm>
        </p:grpSpPr>
        <p:sp>
          <p:nvSpPr>
            <p:cNvPr id="14" name="TextBox 13"/>
            <p:cNvSpPr txBox="1"/>
            <p:nvPr/>
          </p:nvSpPr>
          <p:spPr>
            <a:xfrm>
              <a:off x="3124200" y="1828800"/>
              <a:ext cx="2057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Time series inputs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004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User group attributes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2743200"/>
              <a:ext cx="17526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Fish attributes and outside dynamics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4343400"/>
              <a:ext cx="1447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Land Cover Attributes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3800" y="5181600"/>
              <a:ext cx="1295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Land Use Attributes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  <p:bldP spid="9" grpId="0" build="allAtOnce" animBg="1"/>
      <p:bldP spid="9" grpId="1" build="allAtOnce" animBg="1"/>
      <p:bldP spid="10" grpId="0" uiExpand="1" build="allAtOnce" animBg="1"/>
      <p:bldP spid="10" grpId="1" build="allAtOnce" animBg="1"/>
      <p:bldP spid="11" grpId="0" build="allAtOnce" animBg="1"/>
      <p:bldP spid="11" grpId="1" build="allAtOnce" animBg="1"/>
      <p:bldP spid="12" grpId="0" build="allAtOnce" animBg="1"/>
      <p:bldP spid="1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MIMES Data bases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2159"/>
            <a:ext cx="8229600" cy="38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68" y="1295400"/>
            <a:ext cx="6985064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Scenario 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/>
              <a:t>Characteristics:</a:t>
            </a:r>
          </a:p>
          <a:p>
            <a:r>
              <a:rPr lang="en-US" sz="9600" dirty="0" smtClean="0"/>
              <a:t>Aim is not to predict one exact picture of the future, but to present several alternative future developments.</a:t>
            </a:r>
          </a:p>
          <a:p>
            <a:pPr>
              <a:buNone/>
            </a:pPr>
            <a:endParaRPr lang="en-US" sz="9600" dirty="0" smtClean="0"/>
          </a:p>
          <a:p>
            <a:r>
              <a:rPr lang="en-US" sz="9600" dirty="0" smtClean="0"/>
              <a:t>Possible future outcomes are observable. Observations can be used to validate scenario trajectories</a:t>
            </a:r>
          </a:p>
          <a:p>
            <a:endParaRPr lang="en-US" sz="9600" dirty="0" smtClean="0"/>
          </a:p>
          <a:p>
            <a:r>
              <a:rPr lang="en-US" sz="9600" dirty="0" smtClean="0">
                <a:solidFill>
                  <a:srgbClr val="FF6600"/>
                </a:solidFill>
              </a:rPr>
              <a:t>Scenario models are connected to the past, but are not extrapolations</a:t>
            </a:r>
          </a:p>
          <a:p>
            <a:endParaRPr lang="en-US" sz="9600" dirty="0" smtClean="0">
              <a:solidFill>
                <a:srgbClr val="FF6600"/>
              </a:solidFill>
            </a:endParaRPr>
          </a:p>
          <a:p>
            <a:r>
              <a:rPr lang="en-US" sz="9600" dirty="0" smtClean="0">
                <a:solidFill>
                  <a:srgbClr val="FF6600"/>
                </a:solidFill>
              </a:rPr>
              <a:t>Scenarios do not rely on historical data and do not expect past observations to be still valid in the future. </a:t>
            </a:r>
          </a:p>
          <a:p>
            <a:endParaRPr lang="en-US" sz="9600" dirty="0" smtClean="0"/>
          </a:p>
          <a:p>
            <a:r>
              <a:rPr lang="en-US" sz="9600" dirty="0" smtClean="0"/>
              <a:t>Scenarios consider potential developments and turning points.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17299</TotalTime>
  <Words>344</Words>
  <Application>Microsoft Office PowerPoint</Application>
  <PresentationFormat>On-screen Show (4:3)</PresentationFormat>
  <Paragraphs>98</Paragraphs>
  <Slides>24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Overview and Background of the  Multi-scale Integrated Model of Ecosystem Services ( MIMES)  Roelof Boumans February 2016</vt:lpstr>
      <vt:lpstr>Slide 2</vt:lpstr>
      <vt:lpstr>The Goal of MIMES:</vt:lpstr>
      <vt:lpstr>Accounting Framework For Modeling Ecosystem Services </vt:lpstr>
      <vt:lpstr>MIMES The Multi-Scale Integrated Model of Ecosystem Services</vt:lpstr>
      <vt:lpstr>Simile</vt:lpstr>
      <vt:lpstr>Tonlesap Model Diagram</vt:lpstr>
      <vt:lpstr>MIMES Data bases</vt:lpstr>
      <vt:lpstr>Scenario Modeling</vt:lpstr>
      <vt:lpstr>The “Decision” Table  for Scenario Development Investment decisions towards capital in economic sectors</vt:lpstr>
      <vt:lpstr>Slide 11</vt:lpstr>
      <vt:lpstr>Slide 12</vt:lpstr>
      <vt:lpstr>Decision support for ecosystem-based management of the Massachusetts coast: Evaluating ecosystem service tradeoffs in a spatially explicit, dynamic context    </vt:lpstr>
      <vt:lpstr>Slide 14</vt:lpstr>
      <vt:lpstr>Slide 15</vt:lpstr>
      <vt:lpstr>The Manawatū River Catchment</vt:lpstr>
      <vt:lpstr>Slide 17</vt:lpstr>
      <vt:lpstr>Slide 18</vt:lpstr>
      <vt:lpstr>Melting of the Glacier</vt:lpstr>
      <vt:lpstr>HYGEIA Model</vt:lpstr>
      <vt:lpstr>Slide 21</vt:lpstr>
      <vt:lpstr>HYGEIA Scenarios</vt:lpstr>
      <vt:lpstr>Tonlesap Cambodia</vt:lpstr>
      <vt:lpstr>Tonlesap Cambodia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and overview of MIMES</dc:title>
  <dc:creator>Roel</dc:creator>
  <cp:lastModifiedBy>MIMES</cp:lastModifiedBy>
  <cp:revision>174</cp:revision>
  <dcterms:created xsi:type="dcterms:W3CDTF">2010-07-14T12:52:54Z</dcterms:created>
  <dcterms:modified xsi:type="dcterms:W3CDTF">2016-03-05T04:26:40Z</dcterms:modified>
</cp:coreProperties>
</file>