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2"/>
    <p:restoredTop sz="61626"/>
  </p:normalViewPr>
  <p:slideViewPr>
    <p:cSldViewPr snapToGrid="0" snapToObjects="1">
      <p:cViewPr>
        <p:scale>
          <a:sx n="79" d="100"/>
          <a:sy n="79" d="100"/>
        </p:scale>
        <p:origin x="1520" y="-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6603-DF34-1B49-B836-CBB52C87BFDA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CC5D-6331-C749-B3FE-7E01C7A1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CC5D-6331-C749-B3FE-7E01C7A124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CC5D-6331-C749-B3FE-7E01C7A124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CC5D-6331-C749-B3FE-7E01C7A124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3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5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4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5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4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6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3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4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586D1-B9B3-314E-9DCC-93229DAD8A4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8EF2E-E688-4942-A312-1DDB5B6C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1633" y="157901"/>
            <a:ext cx="3131897" cy="3595951"/>
            <a:chOff x="207033" y="172526"/>
            <a:chExt cx="3528604" cy="1508339"/>
          </a:xfrm>
        </p:grpSpPr>
        <p:sp>
          <p:nvSpPr>
            <p:cNvPr id="3" name="Rectangle 2"/>
            <p:cNvSpPr/>
            <p:nvPr/>
          </p:nvSpPr>
          <p:spPr>
            <a:xfrm>
              <a:off x="207033" y="172526"/>
              <a:ext cx="3528604" cy="15083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DRIVERS and PRESSURES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18704" y="424333"/>
              <a:ext cx="3036499" cy="5795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Dam Development*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Definite Future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Foreseeable Future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Highest Development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418704" y="1063245"/>
              <a:ext cx="3036499" cy="496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Climate Change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Via </a:t>
              </a:r>
              <a:r>
                <a:rPr lang="en-US" dirty="0" err="1" smtClean="0">
                  <a:solidFill>
                    <a:schemeClr val="tx1"/>
                  </a:solidFill>
                </a:rPr>
                <a:t>mainstem</a:t>
              </a:r>
              <a:r>
                <a:rPr lang="en-US" dirty="0" smtClean="0">
                  <a:solidFill>
                    <a:schemeClr val="tx1"/>
                  </a:solidFill>
                </a:rPr>
                <a:t> hydro inputs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CC via additional paths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30431" y="1220040"/>
            <a:ext cx="3250344" cy="2934516"/>
            <a:chOff x="2071440" y="2679940"/>
            <a:chExt cx="3524779" cy="2934516"/>
          </a:xfrm>
        </p:grpSpPr>
        <p:sp>
          <p:nvSpPr>
            <p:cNvPr id="5" name="Rectangle 4"/>
            <p:cNvSpPr/>
            <p:nvPr/>
          </p:nvSpPr>
          <p:spPr>
            <a:xfrm>
              <a:off x="2071440" y="2679940"/>
              <a:ext cx="3524779" cy="29345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STATE and IMPACTS</a:t>
              </a:r>
            </a:p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(MIMES Indicators)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69715" y="3554377"/>
              <a:ext cx="3144752" cy="17221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Hydrology</a:t>
              </a:r>
            </a:p>
            <a:p>
              <a:pPr marL="285750" indent="-285750">
                <a:buFontTx/>
                <a:buChar char="-"/>
              </a:pPr>
              <a:r>
                <a:rPr lang="en-US" dirty="0" err="1" smtClean="0">
                  <a:solidFill>
                    <a:schemeClr val="tx1"/>
                  </a:solidFill>
                </a:rPr>
                <a:t>Landuse</a:t>
              </a:r>
              <a:r>
                <a:rPr lang="en-US" dirty="0" smtClean="0">
                  <a:solidFill>
                    <a:schemeClr val="tx1"/>
                  </a:solidFill>
                </a:rPr>
                <a:t>/</a:t>
              </a:r>
              <a:r>
                <a:rPr lang="en-US" dirty="0" err="1" smtClean="0">
                  <a:solidFill>
                    <a:schemeClr val="tx1"/>
                  </a:solidFill>
                </a:rPr>
                <a:t>Landcover</a:t>
              </a:r>
              <a:endParaRPr lang="en-US" sz="1400" dirty="0" smtClean="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Primary Production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Fish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Livelihoods &amp; Economics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17676" y="1737218"/>
            <a:ext cx="5262114" cy="5021392"/>
            <a:chOff x="6858001" y="1985576"/>
            <a:chExt cx="5262114" cy="4589254"/>
          </a:xfrm>
        </p:grpSpPr>
        <p:sp>
          <p:nvSpPr>
            <p:cNvPr id="7" name="Rectangle 6"/>
            <p:cNvSpPr/>
            <p:nvPr/>
          </p:nvSpPr>
          <p:spPr>
            <a:xfrm>
              <a:off x="6858001" y="1985576"/>
              <a:ext cx="5262114" cy="4589254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smtClean="0">
                  <a:solidFill>
                    <a:schemeClr val="tx1"/>
                  </a:solidFill>
                </a:rPr>
                <a:t>RESPONSES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134046" y="2362516"/>
              <a:ext cx="4804914" cy="39579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Fisheries Management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Fishing pressure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Conservation zones – </a:t>
              </a:r>
              <a:r>
                <a:rPr lang="en-US" dirty="0" err="1" smtClean="0">
                  <a:solidFill>
                    <a:schemeClr val="tx1"/>
                  </a:solidFill>
                </a:rPr>
                <a:t>ie</a:t>
              </a:r>
              <a:r>
                <a:rPr lang="en-US" dirty="0" smtClean="0">
                  <a:solidFill>
                    <a:schemeClr val="tx1"/>
                  </a:solidFill>
                </a:rPr>
                <a:t> no fishing zones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Size and gear restrictions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Aquaculture – limits on trash fish export to Vietnam</a:t>
              </a:r>
            </a:p>
            <a:p>
              <a:pPr marL="285750" indent="-285750">
                <a:buFontTx/>
                <a:buChar char="-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b="1" dirty="0" err="1" smtClean="0">
                  <a:solidFill>
                    <a:schemeClr val="tx1"/>
                  </a:solidFill>
                </a:rPr>
                <a:t>Landcover</a:t>
              </a:r>
              <a:r>
                <a:rPr lang="en-US" b="1" dirty="0" smtClean="0">
                  <a:solidFill>
                    <a:schemeClr val="tx1"/>
                  </a:solidFill>
                </a:rPr>
                <a:t>/</a:t>
              </a:r>
              <a:r>
                <a:rPr lang="en-US" b="1" dirty="0" err="1" smtClean="0">
                  <a:solidFill>
                    <a:schemeClr val="tx1"/>
                  </a:solidFill>
                </a:rPr>
                <a:t>Landuse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Flood forest restoration/enhancement</a:t>
              </a:r>
            </a:p>
            <a:p>
              <a:pPr marL="285750" indent="-285750">
                <a:buFontTx/>
                <a:buChar char="-"/>
              </a:pPr>
              <a:r>
                <a:rPr lang="en-US" dirty="0" err="1" smtClean="0">
                  <a:solidFill>
                    <a:schemeClr val="tx1"/>
                  </a:solidFill>
                </a:rPr>
                <a:t>Landuse</a:t>
              </a:r>
              <a:r>
                <a:rPr lang="en-US" dirty="0" smtClean="0">
                  <a:solidFill>
                    <a:schemeClr val="tx1"/>
                  </a:solidFill>
                </a:rPr>
                <a:t> planning via zoning around the Lake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tx1"/>
                  </a:solidFill>
                </a:rPr>
                <a:t>Economic land concessions in the upland</a:t>
              </a:r>
            </a:p>
            <a:p>
              <a:pPr marL="285750" indent="-285750">
                <a:buFontTx/>
                <a:buChar char="-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b="1" dirty="0" smtClean="0">
                  <a:solidFill>
                    <a:schemeClr val="tx1"/>
                  </a:solidFill>
                </a:rPr>
                <a:t>Dams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- Additional dam construction in Cambodia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- Dam operations 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5815403"/>
            <a:ext cx="4202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 Dam development included in driver/pressure category are ones being constructed or planned outside Cambodia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2860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17670" y="206249"/>
            <a:ext cx="7362434" cy="5459056"/>
            <a:chOff x="871267" y="2679939"/>
            <a:chExt cx="5934974" cy="2879314"/>
          </a:xfrm>
        </p:grpSpPr>
        <p:sp>
          <p:nvSpPr>
            <p:cNvPr id="5" name="Rectangle 4"/>
            <p:cNvSpPr/>
            <p:nvPr/>
          </p:nvSpPr>
          <p:spPr>
            <a:xfrm>
              <a:off x="871267" y="2679939"/>
              <a:ext cx="5934974" cy="2879314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STATE and IMPACTS</a:t>
              </a:r>
            </a:p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(MIMES Indicators)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3161416"/>
              <a:ext cx="5848708" cy="21853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Tx/>
                <a:buChar char="-"/>
              </a:pPr>
              <a:r>
                <a:rPr lang="en-US" b="1" dirty="0" smtClean="0">
                  <a:solidFill>
                    <a:schemeClr val="tx1"/>
                  </a:solidFill>
                </a:rPr>
                <a:t>Hydrology</a:t>
              </a:r>
              <a:r>
                <a:rPr lang="en-US" dirty="0" smtClean="0">
                  <a:solidFill>
                    <a:schemeClr val="tx1"/>
                  </a:solidFill>
                </a:rPr>
                <a:t>: Water level and </a:t>
              </a:r>
              <a:r>
                <a:rPr lang="en-US" dirty="0">
                  <a:solidFill>
                    <a:schemeClr val="tx1"/>
                  </a:solidFill>
                </a:rPr>
                <a:t>f</a:t>
              </a:r>
              <a:r>
                <a:rPr lang="en-US" dirty="0" smtClean="0">
                  <a:solidFill>
                    <a:schemeClr val="tx1"/>
                  </a:solidFill>
                </a:rPr>
                <a:t>looded area (extent, duration, timing)</a:t>
              </a:r>
            </a:p>
            <a:p>
              <a:pPr marL="285750" indent="-285750">
                <a:buFontTx/>
                <a:buChar char="-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b="1" dirty="0" err="1" smtClean="0">
                  <a:solidFill>
                    <a:schemeClr val="tx1"/>
                  </a:solidFill>
                </a:rPr>
                <a:t>Landuse</a:t>
              </a:r>
              <a:r>
                <a:rPr lang="en-US" b="1" dirty="0" smtClean="0">
                  <a:solidFill>
                    <a:schemeClr val="tx1"/>
                  </a:solidFill>
                </a:rPr>
                <a:t>/</a:t>
              </a:r>
              <a:r>
                <a:rPr lang="en-US" b="1" dirty="0" err="1" smtClean="0">
                  <a:solidFill>
                    <a:schemeClr val="tx1"/>
                  </a:solidFill>
                </a:rPr>
                <a:t>Landcover</a:t>
              </a:r>
              <a:r>
                <a:rPr lang="en-US" dirty="0" smtClean="0">
                  <a:solidFill>
                    <a:schemeClr val="tx1"/>
                  </a:solidFill>
                </a:rPr>
                <a:t>: Proportion of LULC (13) across the system</a:t>
              </a:r>
            </a:p>
            <a:p>
              <a:pPr marL="285750" indent="-285750">
                <a:buFontTx/>
                <a:buChar char="-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b="1" dirty="0" smtClean="0">
                  <a:solidFill>
                    <a:schemeClr val="tx1"/>
                  </a:solidFill>
                </a:rPr>
                <a:t>Primary Production</a:t>
              </a:r>
              <a:r>
                <a:rPr lang="en-US" dirty="0" smtClean="0">
                  <a:solidFill>
                    <a:schemeClr val="tx1"/>
                  </a:solidFill>
                </a:rPr>
                <a:t>: Production, distribution, timing of 4 PP groups</a:t>
              </a:r>
            </a:p>
            <a:p>
              <a:pPr marL="285750" indent="-285750">
                <a:buFontTx/>
                <a:buChar char="-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b="1" dirty="0" smtClean="0">
                  <a:solidFill>
                    <a:schemeClr val="tx1"/>
                  </a:solidFill>
                </a:rPr>
                <a:t>Fish</a:t>
              </a:r>
              <a:r>
                <a:rPr lang="en-US" dirty="0" smtClean="0">
                  <a:solidFill>
                    <a:schemeClr val="tx1"/>
                  </a:solidFill>
                </a:rPr>
                <a:t>: Production and distribution of 8 fish groups</a:t>
              </a:r>
            </a:p>
            <a:p>
              <a:pPr marL="285750" indent="-285750">
                <a:buFontTx/>
                <a:buChar char="-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b="1" dirty="0" smtClean="0">
                  <a:solidFill>
                    <a:schemeClr val="tx1"/>
                  </a:solidFill>
                </a:rPr>
                <a:t>Livelihoods and Economics: </a:t>
              </a:r>
              <a:r>
                <a:rPr lang="en-US" dirty="0" smtClean="0">
                  <a:solidFill>
                    <a:schemeClr val="tx1"/>
                  </a:solidFill>
                </a:rPr>
                <a:t>State, distribution, economic viability of 5 human groups (fishers, farmer-fishers, farmers, commercial operators, service providers)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5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1633" y="316926"/>
            <a:ext cx="3131897" cy="3595951"/>
            <a:chOff x="207033" y="172526"/>
            <a:chExt cx="3528604" cy="1508339"/>
          </a:xfrm>
        </p:grpSpPr>
        <p:sp>
          <p:nvSpPr>
            <p:cNvPr id="3" name="Rectangle 2"/>
            <p:cNvSpPr/>
            <p:nvPr/>
          </p:nvSpPr>
          <p:spPr>
            <a:xfrm>
              <a:off x="207033" y="172526"/>
              <a:ext cx="3528604" cy="15083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DRIVERS and Pressures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18704" y="424333"/>
              <a:ext cx="3036499" cy="11327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Drivers are large scale complex processes that will have effects on the system. </a:t>
              </a:r>
            </a:p>
            <a:p>
              <a:endParaRPr lang="en-US" sz="1400" dirty="0">
                <a:solidFill>
                  <a:schemeClr val="tx1"/>
                </a:solidFill>
              </a:endParaRP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Pressures are more discrete factors that cause system change.</a:t>
              </a:r>
            </a:p>
            <a:p>
              <a:endParaRPr lang="en-US" sz="1400" dirty="0">
                <a:solidFill>
                  <a:schemeClr val="tx1"/>
                </a:solidFill>
              </a:endParaRP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Both drivers and pressures are bearing down on the system. </a:t>
              </a:r>
            </a:p>
            <a:p>
              <a:endParaRPr lang="en-US" sz="1400" dirty="0">
                <a:solidFill>
                  <a:schemeClr val="tx1"/>
                </a:solidFill>
              </a:endParaRP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50309" y="1716998"/>
            <a:ext cx="3250344" cy="2934516"/>
            <a:chOff x="2071440" y="2679940"/>
            <a:chExt cx="3524779" cy="2934516"/>
          </a:xfrm>
        </p:grpSpPr>
        <p:sp>
          <p:nvSpPr>
            <p:cNvPr id="5" name="Rectangle 4"/>
            <p:cNvSpPr/>
            <p:nvPr/>
          </p:nvSpPr>
          <p:spPr>
            <a:xfrm>
              <a:off x="2071440" y="2679940"/>
              <a:ext cx="3524779" cy="29345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STATE and IMPACTS</a:t>
              </a:r>
            </a:p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(MIMES Indicators)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69715" y="3554377"/>
              <a:ext cx="3144752" cy="172214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782417" y="2114901"/>
            <a:ext cx="5262114" cy="4589254"/>
            <a:chOff x="6858001" y="2104844"/>
            <a:chExt cx="5262114" cy="4589254"/>
          </a:xfrm>
        </p:grpSpPr>
        <p:sp>
          <p:nvSpPr>
            <p:cNvPr id="7" name="Rectangle 6"/>
            <p:cNvSpPr/>
            <p:nvPr/>
          </p:nvSpPr>
          <p:spPr>
            <a:xfrm>
              <a:off x="6858001" y="2104844"/>
              <a:ext cx="5262114" cy="4589254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smtClean="0">
                  <a:solidFill>
                    <a:schemeClr val="tx1"/>
                  </a:solidFill>
                </a:rPr>
                <a:t>RESPONSES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134046" y="2501662"/>
              <a:ext cx="4804914" cy="3956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8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234</Words>
  <Application>Microsoft Macintosh PowerPoint</Application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Irit Altman</dc:creator>
  <cp:lastModifiedBy>Irit Altman</cp:lastModifiedBy>
  <cp:revision>18</cp:revision>
  <dcterms:created xsi:type="dcterms:W3CDTF">2016-09-28T01:26:25Z</dcterms:created>
  <dcterms:modified xsi:type="dcterms:W3CDTF">2016-10-20T17:27:48Z</dcterms:modified>
</cp:coreProperties>
</file>