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52"/>
  </p:notesMasterIdLst>
  <p:sldIdLst>
    <p:sldId id="256" r:id="rId2"/>
    <p:sldId id="257" r:id="rId3"/>
    <p:sldId id="260" r:id="rId4"/>
    <p:sldId id="261" r:id="rId5"/>
    <p:sldId id="280" r:id="rId6"/>
    <p:sldId id="264" r:id="rId7"/>
    <p:sldId id="271" r:id="rId8"/>
    <p:sldId id="263" r:id="rId9"/>
    <p:sldId id="270" r:id="rId10"/>
    <p:sldId id="308" r:id="rId11"/>
    <p:sldId id="279" r:id="rId12"/>
    <p:sldId id="292" r:id="rId13"/>
    <p:sldId id="273" r:id="rId14"/>
    <p:sldId id="272" r:id="rId15"/>
    <p:sldId id="274" r:id="rId16"/>
    <p:sldId id="277" r:id="rId17"/>
    <p:sldId id="275" r:id="rId18"/>
    <p:sldId id="276" r:id="rId19"/>
    <p:sldId id="269" r:id="rId20"/>
    <p:sldId id="281" r:id="rId21"/>
    <p:sldId id="283" r:id="rId22"/>
    <p:sldId id="284" r:id="rId23"/>
    <p:sldId id="310" r:id="rId24"/>
    <p:sldId id="311" r:id="rId25"/>
    <p:sldId id="285" r:id="rId26"/>
    <p:sldId id="309" r:id="rId27"/>
    <p:sldId id="312" r:id="rId28"/>
    <p:sldId id="286" r:id="rId29"/>
    <p:sldId id="313" r:id="rId30"/>
    <p:sldId id="287" r:id="rId31"/>
    <p:sldId id="314" r:id="rId32"/>
    <p:sldId id="288" r:id="rId33"/>
    <p:sldId id="315" r:id="rId34"/>
    <p:sldId id="316" r:id="rId35"/>
    <p:sldId id="317" r:id="rId36"/>
    <p:sldId id="318" r:id="rId37"/>
    <p:sldId id="324" r:id="rId38"/>
    <p:sldId id="334" r:id="rId39"/>
    <p:sldId id="337" r:id="rId40"/>
    <p:sldId id="323" r:id="rId41"/>
    <p:sldId id="338" r:id="rId42"/>
    <p:sldId id="278" r:id="rId43"/>
    <p:sldId id="268" r:id="rId44"/>
    <p:sldId id="293" r:id="rId45"/>
    <p:sldId id="294" r:id="rId46"/>
    <p:sldId id="296" r:id="rId47"/>
    <p:sldId id="297" r:id="rId48"/>
    <p:sldId id="298" r:id="rId49"/>
    <p:sldId id="299" r:id="rId50"/>
    <p:sldId id="300" r:id="rId51"/>
  </p:sldIdLst>
  <p:sldSz cx="9144000" cy="5143500" type="screen16x9"/>
  <p:notesSz cx="6858000" cy="9144000"/>
  <p:embeddedFontLst>
    <p:embeddedFont>
      <p:font typeface="Raleway" panose="020B0503030101060003" pitchFamily="34" charset="77"/>
      <p:regular r:id="rId53"/>
      <p:bold r:id="rId54"/>
      <p:italic r:id="rId55"/>
      <p:boldItalic r:id="rId56"/>
    </p:embeddedFont>
    <p:embeddedFont>
      <p:font typeface="Lato" panose="020F0302020204030203" pitchFamily="34" charset="77"/>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357"/>
    <p:restoredTop sz="94574"/>
  </p:normalViewPr>
  <p:slideViewPr>
    <p:cSldViewPr snapToGrid="0" snapToObjects="1">
      <p:cViewPr varScale="1">
        <p:scale>
          <a:sx n="125" d="100"/>
          <a:sy n="125" d="100"/>
        </p:scale>
        <p:origin x="176" y="6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100" b="0" i="0" u="none" strike="noStrike" cap="none" dirty="0">
                <a:solidFill>
                  <a:srgbClr val="000000"/>
                </a:solidFill>
                <a:effectLst/>
                <a:latin typeface="Arial"/>
                <a:ea typeface="Arial"/>
                <a:cs typeface="Arial"/>
                <a:sym typeface="Arial"/>
              </a:rPr>
              <a:t>ECONOMIC ANALYSIS OF ECOSYSTEM </a:t>
            </a:r>
            <a:br>
              <a:rPr lang="en-GB" sz="1100" b="0" i="0" u="none" strike="noStrike" cap="none" dirty="0">
                <a:solidFill>
                  <a:srgbClr val="000000"/>
                </a:solidFill>
                <a:effectLst/>
                <a:latin typeface="Arial"/>
                <a:ea typeface="Arial"/>
                <a:cs typeface="Arial"/>
                <a:sym typeface="Arial"/>
              </a:rPr>
            </a:br>
            <a:r>
              <a:rPr lang="en-GB" sz="1100" b="0" i="0" u="none" strike="noStrike" cap="none" dirty="0">
                <a:solidFill>
                  <a:srgbClr val="000000"/>
                </a:solidFill>
                <a:effectLst/>
                <a:latin typeface="Arial"/>
                <a:ea typeface="Arial"/>
                <a:cs typeface="Arial"/>
                <a:sym typeface="Arial"/>
              </a:rPr>
              <a:t>SERVICES IN THE MEKONG BASIN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Lucy Emerton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Report prepared for WWF Greater Mekong Programme</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20 February 2011</a:t>
            </a:r>
            <a:endParaRPr lang="en-US" sz="1100" b="0" i="0" u="none" strike="noStrike" cap="none" dirty="0">
              <a:solidFill>
                <a:srgbClr val="000000"/>
              </a:solidFill>
              <a:effectLst/>
              <a:latin typeface="Arial"/>
              <a:ea typeface="Arial"/>
              <a:cs typeface="Arial"/>
              <a:sym typeface="Arial"/>
            </a:endParaRPr>
          </a:p>
          <a:p>
            <a:pPr marL="0" lvl="0" indent="0">
              <a:spcBef>
                <a:spcPts val="0"/>
              </a:spcBef>
              <a:spcAft>
                <a:spcPts val="0"/>
              </a:spcAft>
              <a:buNone/>
            </a:pPr>
            <a:endParaRPr dirty="0"/>
          </a:p>
        </p:txBody>
      </p:sp>
    </p:spTree>
    <p:extLst>
      <p:ext uri="{BB962C8B-B14F-4D97-AF65-F5344CB8AC3E}">
        <p14:creationId xmlns:p14="http://schemas.microsoft.com/office/powerpoint/2010/main" val="3058398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100" b="0" i="0" u="none" strike="noStrike" cap="none" dirty="0">
                <a:solidFill>
                  <a:srgbClr val="000000"/>
                </a:solidFill>
                <a:effectLst/>
                <a:latin typeface="Arial"/>
                <a:ea typeface="Arial"/>
                <a:cs typeface="Arial"/>
                <a:sym typeface="Arial"/>
              </a:rPr>
              <a:t>ECONOMIC ANALYSIS OF ECOSYSTEM </a:t>
            </a:r>
            <a:br>
              <a:rPr lang="en-GB" sz="1100" b="0" i="0" u="none" strike="noStrike" cap="none" dirty="0">
                <a:solidFill>
                  <a:srgbClr val="000000"/>
                </a:solidFill>
                <a:effectLst/>
                <a:latin typeface="Arial"/>
                <a:ea typeface="Arial"/>
                <a:cs typeface="Arial"/>
                <a:sym typeface="Arial"/>
              </a:rPr>
            </a:br>
            <a:r>
              <a:rPr lang="en-GB" sz="1100" b="0" i="0" u="none" strike="noStrike" cap="none" dirty="0">
                <a:solidFill>
                  <a:srgbClr val="000000"/>
                </a:solidFill>
                <a:effectLst/>
                <a:latin typeface="Arial"/>
                <a:ea typeface="Arial"/>
                <a:cs typeface="Arial"/>
                <a:sym typeface="Arial"/>
              </a:rPr>
              <a:t>SERVICES IN THE MEKONG BASIN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Lucy Emerton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Report prepared for WWF Greater Mekong Programme</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20 February 2011</a:t>
            </a:r>
            <a:endParaRPr lang="en-US" sz="1100" b="0" i="0" u="none" strike="noStrike" cap="none" dirty="0">
              <a:solidFill>
                <a:srgbClr val="000000"/>
              </a:solidFill>
              <a:effectLst/>
              <a:latin typeface="Arial"/>
              <a:ea typeface="Arial"/>
              <a:cs typeface="Arial"/>
              <a:sym typeface="Arial"/>
            </a:endParaRPr>
          </a:p>
          <a:p>
            <a:pPr marL="0" lvl="0" indent="0">
              <a:spcBef>
                <a:spcPts val="0"/>
              </a:spcBef>
              <a:spcAft>
                <a:spcPts val="0"/>
              </a:spcAft>
              <a:buNone/>
            </a:pPr>
            <a:endParaRPr dirty="0"/>
          </a:p>
        </p:txBody>
      </p:sp>
    </p:spTree>
    <p:extLst>
      <p:ext uri="{BB962C8B-B14F-4D97-AF65-F5344CB8AC3E}">
        <p14:creationId xmlns:p14="http://schemas.microsoft.com/office/powerpoint/2010/main" val="3786532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81556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100" b="0" i="0" u="none" strike="noStrike" cap="none" dirty="0">
                <a:solidFill>
                  <a:srgbClr val="000000"/>
                </a:solidFill>
                <a:effectLst/>
                <a:latin typeface="Arial"/>
                <a:ea typeface="Arial"/>
                <a:cs typeface="Arial"/>
                <a:sym typeface="Arial"/>
              </a:rPr>
              <a:t>ECONOMIC ANALYSIS OF ECOSYSTEM </a:t>
            </a:r>
            <a:br>
              <a:rPr lang="en-GB" sz="1100" b="0" i="0" u="none" strike="noStrike" cap="none" dirty="0">
                <a:solidFill>
                  <a:srgbClr val="000000"/>
                </a:solidFill>
                <a:effectLst/>
                <a:latin typeface="Arial"/>
                <a:ea typeface="Arial"/>
                <a:cs typeface="Arial"/>
                <a:sym typeface="Arial"/>
              </a:rPr>
            </a:br>
            <a:r>
              <a:rPr lang="en-GB" sz="1100" b="0" i="0" u="none" strike="noStrike" cap="none" dirty="0">
                <a:solidFill>
                  <a:srgbClr val="000000"/>
                </a:solidFill>
                <a:effectLst/>
                <a:latin typeface="Arial"/>
                <a:ea typeface="Arial"/>
                <a:cs typeface="Arial"/>
                <a:sym typeface="Arial"/>
              </a:rPr>
              <a:t>SERVICES IN THE MEKONG BASIN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Lucy Emerton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Report prepared for WWF Greater Mekong Programme</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20 February 2011</a:t>
            </a:r>
            <a:endParaRPr lang="en-US" sz="1100" b="0" i="0" u="none" strike="noStrike" cap="none" dirty="0">
              <a:solidFill>
                <a:srgbClr val="000000"/>
              </a:solidFill>
              <a:effectLst/>
              <a:latin typeface="Arial"/>
              <a:ea typeface="Arial"/>
              <a:cs typeface="Arial"/>
              <a:sym typeface="Arial"/>
            </a:endParaRPr>
          </a:p>
          <a:p>
            <a:pPr marL="0" lvl="0" indent="0">
              <a:spcBef>
                <a:spcPts val="0"/>
              </a:spcBef>
              <a:spcAft>
                <a:spcPts val="0"/>
              </a:spcAft>
              <a:buNone/>
            </a:pPr>
            <a:endParaRPr dirty="0"/>
          </a:p>
        </p:txBody>
      </p:sp>
    </p:spTree>
    <p:extLst>
      <p:ext uri="{BB962C8B-B14F-4D97-AF65-F5344CB8AC3E}">
        <p14:creationId xmlns:p14="http://schemas.microsoft.com/office/powerpoint/2010/main" val="1708262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100" b="0" i="0" u="none" strike="noStrike" cap="none" dirty="0">
                <a:solidFill>
                  <a:srgbClr val="000000"/>
                </a:solidFill>
                <a:effectLst/>
                <a:latin typeface="Arial"/>
                <a:ea typeface="Arial"/>
                <a:cs typeface="Arial"/>
                <a:sym typeface="Arial"/>
              </a:rPr>
              <a:t>ECONOMIC ANALYSIS OF ECOSYSTEM </a:t>
            </a:r>
            <a:br>
              <a:rPr lang="en-GB" sz="1100" b="0" i="0" u="none" strike="noStrike" cap="none" dirty="0">
                <a:solidFill>
                  <a:srgbClr val="000000"/>
                </a:solidFill>
                <a:effectLst/>
                <a:latin typeface="Arial"/>
                <a:ea typeface="Arial"/>
                <a:cs typeface="Arial"/>
                <a:sym typeface="Arial"/>
              </a:rPr>
            </a:br>
            <a:r>
              <a:rPr lang="en-GB" sz="1100" b="0" i="0" u="none" strike="noStrike" cap="none" dirty="0">
                <a:solidFill>
                  <a:srgbClr val="000000"/>
                </a:solidFill>
                <a:effectLst/>
                <a:latin typeface="Arial"/>
                <a:ea typeface="Arial"/>
                <a:cs typeface="Arial"/>
                <a:sym typeface="Arial"/>
              </a:rPr>
              <a:t>SERVICES IN THE MEKONG BASIN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Lucy Emerton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Report prepared for WWF Greater Mekong Programme</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20 February 2011</a:t>
            </a:r>
            <a:endParaRPr lang="en-US" sz="1100" b="0" i="0" u="none" strike="noStrike" cap="none" dirty="0">
              <a:solidFill>
                <a:srgbClr val="000000"/>
              </a:solidFill>
              <a:effectLst/>
              <a:latin typeface="Arial"/>
              <a:ea typeface="Arial"/>
              <a:cs typeface="Arial"/>
              <a:sym typeface="Arial"/>
            </a:endParaRPr>
          </a:p>
          <a:p>
            <a:pPr marL="0" lvl="0" indent="0">
              <a:spcBef>
                <a:spcPts val="0"/>
              </a:spcBef>
              <a:spcAft>
                <a:spcPts val="0"/>
              </a:spcAft>
              <a:buNone/>
            </a:pPr>
            <a:endParaRPr dirty="0"/>
          </a:p>
        </p:txBody>
      </p:sp>
    </p:spTree>
    <p:extLst>
      <p:ext uri="{BB962C8B-B14F-4D97-AF65-F5344CB8AC3E}">
        <p14:creationId xmlns:p14="http://schemas.microsoft.com/office/powerpoint/2010/main" val="369820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100" b="0" i="0" u="none" strike="noStrike" cap="none" dirty="0">
                <a:solidFill>
                  <a:srgbClr val="000000"/>
                </a:solidFill>
                <a:effectLst/>
                <a:latin typeface="Arial"/>
                <a:ea typeface="Arial"/>
                <a:cs typeface="Arial"/>
                <a:sym typeface="Arial"/>
              </a:rPr>
              <a:t>ECONOMIC ANALYSIS OF ECOSYSTEM </a:t>
            </a:r>
            <a:br>
              <a:rPr lang="en-GB" sz="1100" b="0" i="0" u="none" strike="noStrike" cap="none" dirty="0">
                <a:solidFill>
                  <a:srgbClr val="000000"/>
                </a:solidFill>
                <a:effectLst/>
                <a:latin typeface="Arial"/>
                <a:ea typeface="Arial"/>
                <a:cs typeface="Arial"/>
                <a:sym typeface="Arial"/>
              </a:rPr>
            </a:br>
            <a:r>
              <a:rPr lang="en-GB" sz="1100" b="0" i="0" u="none" strike="noStrike" cap="none" dirty="0">
                <a:solidFill>
                  <a:srgbClr val="000000"/>
                </a:solidFill>
                <a:effectLst/>
                <a:latin typeface="Arial"/>
                <a:ea typeface="Arial"/>
                <a:cs typeface="Arial"/>
                <a:sym typeface="Arial"/>
              </a:rPr>
              <a:t>SERVICES IN THE MEKONG BASIN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Lucy Emerton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Report prepared for WWF Greater Mekong Programme</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20 February 2011</a:t>
            </a:r>
            <a:endParaRPr lang="en-US" sz="1100" b="0" i="0" u="none" strike="noStrike" cap="none" dirty="0">
              <a:solidFill>
                <a:srgbClr val="000000"/>
              </a:solidFill>
              <a:effectLst/>
              <a:latin typeface="Arial"/>
              <a:ea typeface="Arial"/>
              <a:cs typeface="Arial"/>
              <a:sym typeface="Arial"/>
            </a:endParaRPr>
          </a:p>
          <a:p>
            <a:pPr marL="0" lvl="0" indent="0">
              <a:spcBef>
                <a:spcPts val="0"/>
              </a:spcBef>
              <a:spcAft>
                <a:spcPts val="0"/>
              </a:spcAft>
              <a:buNone/>
            </a:pPr>
            <a:endParaRPr dirty="0"/>
          </a:p>
        </p:txBody>
      </p:sp>
    </p:spTree>
    <p:extLst>
      <p:ext uri="{BB962C8B-B14F-4D97-AF65-F5344CB8AC3E}">
        <p14:creationId xmlns:p14="http://schemas.microsoft.com/office/powerpoint/2010/main" val="2113442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100" b="0" i="0" u="none" strike="noStrike" cap="none" dirty="0">
                <a:solidFill>
                  <a:srgbClr val="000000"/>
                </a:solidFill>
                <a:effectLst/>
                <a:latin typeface="Arial"/>
                <a:ea typeface="Arial"/>
                <a:cs typeface="Arial"/>
                <a:sym typeface="Arial"/>
              </a:rPr>
              <a:t>ECONOMIC ANALYSIS OF ECOSYSTEM </a:t>
            </a:r>
            <a:br>
              <a:rPr lang="en-GB" sz="1100" b="0" i="0" u="none" strike="noStrike" cap="none" dirty="0">
                <a:solidFill>
                  <a:srgbClr val="000000"/>
                </a:solidFill>
                <a:effectLst/>
                <a:latin typeface="Arial"/>
                <a:ea typeface="Arial"/>
                <a:cs typeface="Arial"/>
                <a:sym typeface="Arial"/>
              </a:rPr>
            </a:br>
            <a:r>
              <a:rPr lang="en-GB" sz="1100" b="0" i="0" u="none" strike="noStrike" cap="none" dirty="0">
                <a:solidFill>
                  <a:srgbClr val="000000"/>
                </a:solidFill>
                <a:effectLst/>
                <a:latin typeface="Arial"/>
                <a:ea typeface="Arial"/>
                <a:cs typeface="Arial"/>
                <a:sym typeface="Arial"/>
              </a:rPr>
              <a:t>SERVICES IN THE MEKONG BASIN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Lucy Emerton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Report prepared for WWF Greater Mekong Programme</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20 February 2011</a:t>
            </a:r>
            <a:endParaRPr lang="en-US" sz="1100" b="0" i="0" u="none" strike="noStrike" cap="none" dirty="0">
              <a:solidFill>
                <a:srgbClr val="000000"/>
              </a:solidFill>
              <a:effectLst/>
              <a:latin typeface="Arial"/>
              <a:ea typeface="Arial"/>
              <a:cs typeface="Arial"/>
              <a:sym typeface="Arial"/>
            </a:endParaRPr>
          </a:p>
          <a:p>
            <a:pPr marL="0" lvl="0" indent="0">
              <a:spcBef>
                <a:spcPts val="0"/>
              </a:spcBef>
              <a:spcAft>
                <a:spcPts val="0"/>
              </a:spcAft>
              <a:buNone/>
            </a:pPr>
            <a:endParaRPr dirty="0"/>
          </a:p>
        </p:txBody>
      </p:sp>
    </p:spTree>
    <p:extLst>
      <p:ext uri="{BB962C8B-B14F-4D97-AF65-F5344CB8AC3E}">
        <p14:creationId xmlns:p14="http://schemas.microsoft.com/office/powerpoint/2010/main" val="3427748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100" b="0" i="0" u="none" strike="noStrike" cap="none" dirty="0">
                <a:solidFill>
                  <a:srgbClr val="000000"/>
                </a:solidFill>
                <a:effectLst/>
                <a:latin typeface="Arial"/>
                <a:ea typeface="Arial"/>
                <a:cs typeface="Arial"/>
                <a:sym typeface="Arial"/>
              </a:rPr>
              <a:t>ECONOMIC ANALYSIS OF ECOSYSTEM </a:t>
            </a:r>
            <a:br>
              <a:rPr lang="en-GB" sz="1100" b="0" i="0" u="none" strike="noStrike" cap="none" dirty="0">
                <a:solidFill>
                  <a:srgbClr val="000000"/>
                </a:solidFill>
                <a:effectLst/>
                <a:latin typeface="Arial"/>
                <a:ea typeface="Arial"/>
                <a:cs typeface="Arial"/>
                <a:sym typeface="Arial"/>
              </a:rPr>
            </a:br>
            <a:r>
              <a:rPr lang="en-GB" sz="1100" b="0" i="0" u="none" strike="noStrike" cap="none" dirty="0">
                <a:solidFill>
                  <a:srgbClr val="000000"/>
                </a:solidFill>
                <a:effectLst/>
                <a:latin typeface="Arial"/>
                <a:ea typeface="Arial"/>
                <a:cs typeface="Arial"/>
                <a:sym typeface="Arial"/>
              </a:rPr>
              <a:t>SERVICES IN THE MEKONG BASIN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Lucy Emerton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Report prepared for WWF Greater Mekong Programme</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20 February 2011</a:t>
            </a:r>
            <a:endParaRPr lang="en-US" sz="1100" b="0" i="0" u="none" strike="noStrike" cap="none" dirty="0">
              <a:solidFill>
                <a:srgbClr val="000000"/>
              </a:solidFill>
              <a:effectLst/>
              <a:latin typeface="Arial"/>
              <a:ea typeface="Arial"/>
              <a:cs typeface="Arial"/>
              <a:sym typeface="Arial"/>
            </a:endParaRPr>
          </a:p>
          <a:p>
            <a:pPr marL="0" lvl="0" indent="0">
              <a:spcBef>
                <a:spcPts val="0"/>
              </a:spcBef>
              <a:spcAft>
                <a:spcPts val="0"/>
              </a:spcAft>
              <a:buNone/>
            </a:pPr>
            <a:endParaRPr dirty="0"/>
          </a:p>
        </p:txBody>
      </p:sp>
    </p:spTree>
    <p:extLst>
      <p:ext uri="{BB962C8B-B14F-4D97-AF65-F5344CB8AC3E}">
        <p14:creationId xmlns:p14="http://schemas.microsoft.com/office/powerpoint/2010/main" val="3945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100" b="0" i="0" u="none" strike="noStrike" cap="none" dirty="0">
                <a:solidFill>
                  <a:srgbClr val="000000"/>
                </a:solidFill>
                <a:effectLst/>
                <a:latin typeface="Arial"/>
                <a:ea typeface="Arial"/>
                <a:cs typeface="Arial"/>
                <a:sym typeface="Arial"/>
              </a:rPr>
              <a:t>ECONOMIC ANALYSIS OF ECOSYSTEM </a:t>
            </a:r>
            <a:br>
              <a:rPr lang="en-GB" sz="1100" b="0" i="0" u="none" strike="noStrike" cap="none" dirty="0">
                <a:solidFill>
                  <a:srgbClr val="000000"/>
                </a:solidFill>
                <a:effectLst/>
                <a:latin typeface="Arial"/>
                <a:ea typeface="Arial"/>
                <a:cs typeface="Arial"/>
                <a:sym typeface="Arial"/>
              </a:rPr>
            </a:br>
            <a:r>
              <a:rPr lang="en-GB" sz="1100" b="0" i="0" u="none" strike="noStrike" cap="none" dirty="0">
                <a:solidFill>
                  <a:srgbClr val="000000"/>
                </a:solidFill>
                <a:effectLst/>
                <a:latin typeface="Arial"/>
                <a:ea typeface="Arial"/>
                <a:cs typeface="Arial"/>
                <a:sym typeface="Arial"/>
              </a:rPr>
              <a:t>SERVICES IN THE MEKONG BASIN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Lucy Emerton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Report prepared for WWF Greater Mekong Programme</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20 February 2011</a:t>
            </a:r>
            <a:endParaRPr lang="en-US" sz="1100" b="0" i="0" u="none" strike="noStrike" cap="none" dirty="0">
              <a:solidFill>
                <a:srgbClr val="000000"/>
              </a:solidFill>
              <a:effectLst/>
              <a:latin typeface="Arial"/>
              <a:ea typeface="Arial"/>
              <a:cs typeface="Arial"/>
              <a:sym typeface="Arial"/>
            </a:endParaRPr>
          </a:p>
          <a:p>
            <a:pPr marL="0" lvl="0" indent="0">
              <a:spcBef>
                <a:spcPts val="0"/>
              </a:spcBef>
              <a:spcAft>
                <a:spcPts val="0"/>
              </a:spcAft>
              <a:buNone/>
            </a:pPr>
            <a:endParaRPr dirty="0"/>
          </a:p>
        </p:txBody>
      </p:sp>
    </p:spTree>
    <p:extLst>
      <p:ext uri="{BB962C8B-B14F-4D97-AF65-F5344CB8AC3E}">
        <p14:creationId xmlns:p14="http://schemas.microsoft.com/office/powerpoint/2010/main" val="2531631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64457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100" b="0" i="0" u="none" strike="noStrike" cap="none" dirty="0">
                <a:solidFill>
                  <a:srgbClr val="000000"/>
                </a:solidFill>
                <a:effectLst/>
                <a:latin typeface="Arial"/>
                <a:ea typeface="Arial"/>
                <a:cs typeface="Arial"/>
                <a:sym typeface="Arial"/>
              </a:rPr>
              <a:t>ECONOMIC ANALYSIS OF ECOSYSTEM </a:t>
            </a:r>
            <a:br>
              <a:rPr lang="en-GB" sz="1100" b="0" i="0" u="none" strike="noStrike" cap="none" dirty="0">
                <a:solidFill>
                  <a:srgbClr val="000000"/>
                </a:solidFill>
                <a:effectLst/>
                <a:latin typeface="Arial"/>
                <a:ea typeface="Arial"/>
                <a:cs typeface="Arial"/>
                <a:sym typeface="Arial"/>
              </a:rPr>
            </a:br>
            <a:r>
              <a:rPr lang="en-GB" sz="1100" b="0" i="0" u="none" strike="noStrike" cap="none" dirty="0">
                <a:solidFill>
                  <a:srgbClr val="000000"/>
                </a:solidFill>
                <a:effectLst/>
                <a:latin typeface="Arial"/>
                <a:ea typeface="Arial"/>
                <a:cs typeface="Arial"/>
                <a:sym typeface="Arial"/>
              </a:rPr>
              <a:t>SERVICES IN THE MEKONG BASIN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Lucy Emerton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Report prepared for WWF Greater Mekong Programme</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20 February 2011</a:t>
            </a:r>
            <a:endParaRPr lang="en-US" sz="1100" b="0" i="0" u="none" strike="noStrike" cap="none" dirty="0">
              <a:solidFill>
                <a:srgbClr val="000000"/>
              </a:solidFill>
              <a:effectLst/>
              <a:latin typeface="Arial"/>
              <a:ea typeface="Arial"/>
              <a:cs typeface="Arial"/>
              <a:sym typeface="Arial"/>
            </a:endParaRPr>
          </a:p>
          <a:p>
            <a:pPr marL="0" lvl="0" indent="0">
              <a:spcBef>
                <a:spcPts val="0"/>
              </a:spcBef>
              <a:spcAft>
                <a:spcPts val="0"/>
              </a:spcAft>
              <a:buNone/>
            </a:pPr>
            <a:endParaRPr dirty="0"/>
          </a:p>
        </p:txBody>
      </p:sp>
    </p:spTree>
    <p:extLst>
      <p:ext uri="{BB962C8B-B14F-4D97-AF65-F5344CB8AC3E}">
        <p14:creationId xmlns:p14="http://schemas.microsoft.com/office/powerpoint/2010/main" val="874977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100" b="0" i="0" u="none" strike="noStrike" cap="none" dirty="0">
                <a:solidFill>
                  <a:srgbClr val="000000"/>
                </a:solidFill>
                <a:effectLst/>
                <a:latin typeface="Arial"/>
                <a:ea typeface="Arial"/>
                <a:cs typeface="Arial"/>
                <a:sym typeface="Arial"/>
              </a:rPr>
              <a:t>ECONOMIC ANALYSIS OF ECOSYSTEM </a:t>
            </a:r>
            <a:br>
              <a:rPr lang="en-GB" sz="1100" b="0" i="0" u="none" strike="noStrike" cap="none" dirty="0">
                <a:solidFill>
                  <a:srgbClr val="000000"/>
                </a:solidFill>
                <a:effectLst/>
                <a:latin typeface="Arial"/>
                <a:ea typeface="Arial"/>
                <a:cs typeface="Arial"/>
                <a:sym typeface="Arial"/>
              </a:rPr>
            </a:br>
            <a:r>
              <a:rPr lang="en-GB" sz="1100" b="0" i="0" u="none" strike="noStrike" cap="none" dirty="0">
                <a:solidFill>
                  <a:srgbClr val="000000"/>
                </a:solidFill>
                <a:effectLst/>
                <a:latin typeface="Arial"/>
                <a:ea typeface="Arial"/>
                <a:cs typeface="Arial"/>
                <a:sym typeface="Arial"/>
              </a:rPr>
              <a:t>SERVICES IN THE MEKONG BASIN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Lucy Emerton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Report prepared for WWF Greater Mekong Programme</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20 February 2011</a:t>
            </a:r>
            <a:endParaRPr lang="en-US" sz="1100" b="0" i="0" u="none" strike="noStrike" cap="none" dirty="0">
              <a:solidFill>
                <a:srgbClr val="000000"/>
              </a:solidFill>
              <a:effectLst/>
              <a:latin typeface="Arial"/>
              <a:ea typeface="Arial"/>
              <a:cs typeface="Arial"/>
              <a:sym typeface="Arial"/>
            </a:endParaRPr>
          </a:p>
          <a:p>
            <a:pPr marL="0" lvl="0" indent="0">
              <a:spcBef>
                <a:spcPts val="0"/>
              </a:spcBef>
              <a:spcAft>
                <a:spcPts val="0"/>
              </a:spcAft>
              <a:buNone/>
            </a:pPr>
            <a:endParaRPr dirty="0"/>
          </a:p>
        </p:txBody>
      </p:sp>
    </p:spTree>
    <p:extLst>
      <p:ext uri="{BB962C8B-B14F-4D97-AF65-F5344CB8AC3E}">
        <p14:creationId xmlns:p14="http://schemas.microsoft.com/office/powerpoint/2010/main" val="14438714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100" b="0" i="0" u="none" strike="noStrike" cap="none" dirty="0">
                <a:solidFill>
                  <a:srgbClr val="000000"/>
                </a:solidFill>
                <a:effectLst/>
                <a:latin typeface="Arial"/>
                <a:ea typeface="Arial"/>
                <a:cs typeface="Arial"/>
                <a:sym typeface="Arial"/>
              </a:rPr>
              <a:t>ECONOMIC ANALYSIS OF ECOSYSTEM </a:t>
            </a:r>
            <a:br>
              <a:rPr lang="en-GB" sz="1100" b="0" i="0" u="none" strike="noStrike" cap="none" dirty="0">
                <a:solidFill>
                  <a:srgbClr val="000000"/>
                </a:solidFill>
                <a:effectLst/>
                <a:latin typeface="Arial"/>
                <a:ea typeface="Arial"/>
                <a:cs typeface="Arial"/>
                <a:sym typeface="Arial"/>
              </a:rPr>
            </a:br>
            <a:r>
              <a:rPr lang="en-GB" sz="1100" b="0" i="0" u="none" strike="noStrike" cap="none" dirty="0">
                <a:solidFill>
                  <a:srgbClr val="000000"/>
                </a:solidFill>
                <a:effectLst/>
                <a:latin typeface="Arial"/>
                <a:ea typeface="Arial"/>
                <a:cs typeface="Arial"/>
                <a:sym typeface="Arial"/>
              </a:rPr>
              <a:t>SERVICES IN THE MEKONG BASIN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Lucy Emerton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Report prepared for WWF Greater Mekong Programme</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20 February 2011</a:t>
            </a:r>
            <a:endParaRPr lang="en-US" sz="1100" b="0" i="0" u="none" strike="noStrike" cap="none" dirty="0">
              <a:solidFill>
                <a:srgbClr val="000000"/>
              </a:solidFill>
              <a:effectLst/>
              <a:latin typeface="Arial"/>
              <a:ea typeface="Arial"/>
              <a:cs typeface="Arial"/>
              <a:sym typeface="Arial"/>
            </a:endParaRPr>
          </a:p>
          <a:p>
            <a:pPr marL="0" lvl="0" indent="0">
              <a:spcBef>
                <a:spcPts val="0"/>
              </a:spcBef>
              <a:spcAft>
                <a:spcPts val="0"/>
              </a:spcAft>
              <a:buNone/>
            </a:pPr>
            <a:endParaRPr dirty="0"/>
          </a:p>
        </p:txBody>
      </p:sp>
    </p:spTree>
    <p:extLst>
      <p:ext uri="{BB962C8B-B14F-4D97-AF65-F5344CB8AC3E}">
        <p14:creationId xmlns:p14="http://schemas.microsoft.com/office/powerpoint/2010/main" val="17108104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lvl="0" indent="-342900">
              <a:buFont typeface="+mj-lt"/>
              <a:buAutoNum type="arabicPeriod"/>
            </a:pPr>
            <a:r>
              <a:rPr lang="en-US" dirty="0"/>
              <a:t>Northeastern Cambodia’s </a:t>
            </a:r>
            <a:r>
              <a:rPr lang="en-US" dirty="0" err="1"/>
              <a:t>Mondulkiri</a:t>
            </a:r>
            <a:r>
              <a:rPr lang="en-US" dirty="0"/>
              <a:t> Province, at the core of the EPL, is recognized as one of the 200 most important areas for global biodiversity by </a:t>
            </a:r>
            <a:r>
              <a:rPr lang="en-US" dirty="0" err="1"/>
              <a:t>WWF.Mondulkiri's</a:t>
            </a:r>
            <a:r>
              <a:rPr lang="en-US" dirty="0"/>
              <a:t> two protected areas, </a:t>
            </a:r>
            <a:r>
              <a:rPr lang="en-US" dirty="0" err="1"/>
              <a:t>Srepok</a:t>
            </a:r>
            <a:r>
              <a:rPr lang="en-US" dirty="0"/>
              <a:t> Wildlife Sanctuary (SWS: 363,177ha) and Phnom </a:t>
            </a:r>
            <a:r>
              <a:rPr lang="en-US" dirty="0" err="1"/>
              <a:t>Prich</a:t>
            </a:r>
            <a:r>
              <a:rPr lang="en-US" dirty="0"/>
              <a:t> Wildlife Sanctuary (PPWS: 222,500ha) contain a large diversity of habitats ranging from hill evergreen to open dry forest, and supports resident populations of many endangered species including Asian elephant, tiger, leopard, </a:t>
            </a:r>
            <a:r>
              <a:rPr lang="en-US" dirty="0" err="1"/>
              <a:t>banteng</a:t>
            </a:r>
            <a:r>
              <a:rPr lang="en-US" dirty="0"/>
              <a:t>, Siamese crocodile, and </a:t>
            </a:r>
            <a:r>
              <a:rPr lang="en-US" dirty="0" err="1"/>
              <a:t>Eld’s</a:t>
            </a:r>
            <a:r>
              <a:rPr lang="en-US" dirty="0"/>
              <a:t> deer as well as several endangered large </a:t>
            </a:r>
            <a:r>
              <a:rPr lang="en-US" dirty="0" err="1"/>
              <a:t>waterbirds</a:t>
            </a:r>
            <a:r>
              <a:rPr lang="en-US" dirty="0"/>
              <a:t> and vultures.</a:t>
            </a:r>
          </a:p>
        </p:txBody>
      </p:sp>
    </p:spTree>
    <p:extLst>
      <p:ext uri="{BB962C8B-B14F-4D97-AF65-F5344CB8AC3E}">
        <p14:creationId xmlns:p14="http://schemas.microsoft.com/office/powerpoint/2010/main" val="817429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100" b="0" i="0" u="none" strike="noStrike" cap="none" dirty="0">
                <a:solidFill>
                  <a:srgbClr val="000000"/>
                </a:solidFill>
                <a:effectLst/>
                <a:latin typeface="Arial"/>
                <a:ea typeface="Arial"/>
                <a:cs typeface="Arial"/>
                <a:sym typeface="Arial"/>
              </a:rPr>
              <a:t>ECONOMIC ANALYSIS OF ECOSYSTEM </a:t>
            </a:r>
            <a:br>
              <a:rPr lang="en-GB" sz="1100" b="0" i="0" u="none" strike="noStrike" cap="none" dirty="0">
                <a:solidFill>
                  <a:srgbClr val="000000"/>
                </a:solidFill>
                <a:effectLst/>
                <a:latin typeface="Arial"/>
                <a:ea typeface="Arial"/>
                <a:cs typeface="Arial"/>
                <a:sym typeface="Arial"/>
              </a:rPr>
            </a:br>
            <a:r>
              <a:rPr lang="en-GB" sz="1100" b="0" i="0" u="none" strike="noStrike" cap="none" dirty="0">
                <a:solidFill>
                  <a:srgbClr val="000000"/>
                </a:solidFill>
                <a:effectLst/>
                <a:latin typeface="Arial"/>
                <a:ea typeface="Arial"/>
                <a:cs typeface="Arial"/>
                <a:sym typeface="Arial"/>
              </a:rPr>
              <a:t>SERVICES IN THE MEKONG BASIN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Lucy Emerton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Report prepared for WWF Greater Mekong Programme</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20 February 2011</a:t>
            </a:r>
            <a:endParaRPr lang="en-US" sz="1100" b="0" i="0" u="none" strike="noStrike" cap="none" dirty="0">
              <a:solidFill>
                <a:srgbClr val="000000"/>
              </a:solidFill>
              <a:effectLst/>
              <a:latin typeface="Arial"/>
              <a:ea typeface="Arial"/>
              <a:cs typeface="Arial"/>
              <a:sym typeface="Arial"/>
            </a:endParaRPr>
          </a:p>
          <a:p>
            <a:pPr marL="0" lvl="0" indent="0">
              <a:spcBef>
                <a:spcPts val="0"/>
              </a:spcBef>
              <a:spcAft>
                <a:spcPts val="0"/>
              </a:spcAft>
              <a:buNone/>
            </a:pPr>
            <a:endParaRPr dirty="0"/>
          </a:p>
        </p:txBody>
      </p:sp>
    </p:spTree>
    <p:extLst>
      <p:ext uri="{BB962C8B-B14F-4D97-AF65-F5344CB8AC3E}">
        <p14:creationId xmlns:p14="http://schemas.microsoft.com/office/powerpoint/2010/main" val="34077443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100" b="0" i="0" u="none" strike="noStrike" cap="none" dirty="0">
                <a:solidFill>
                  <a:srgbClr val="000000"/>
                </a:solidFill>
                <a:effectLst/>
                <a:latin typeface="Arial"/>
                <a:ea typeface="Arial"/>
                <a:cs typeface="Arial"/>
                <a:sym typeface="Arial"/>
              </a:rPr>
              <a:t>ECONOMIC ANALYSIS OF ECOSYSTEM </a:t>
            </a:r>
            <a:br>
              <a:rPr lang="en-GB" sz="1100" b="0" i="0" u="none" strike="noStrike" cap="none" dirty="0">
                <a:solidFill>
                  <a:srgbClr val="000000"/>
                </a:solidFill>
                <a:effectLst/>
                <a:latin typeface="Arial"/>
                <a:ea typeface="Arial"/>
                <a:cs typeface="Arial"/>
                <a:sym typeface="Arial"/>
              </a:rPr>
            </a:br>
            <a:r>
              <a:rPr lang="en-GB" sz="1100" b="0" i="0" u="none" strike="noStrike" cap="none" dirty="0">
                <a:solidFill>
                  <a:srgbClr val="000000"/>
                </a:solidFill>
                <a:effectLst/>
                <a:latin typeface="Arial"/>
                <a:ea typeface="Arial"/>
                <a:cs typeface="Arial"/>
                <a:sym typeface="Arial"/>
              </a:rPr>
              <a:t>SERVICES IN THE MEKONG BASIN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Lucy Emerton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Report prepared for WWF Greater Mekong Programme</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20 February 2011</a:t>
            </a:r>
            <a:endParaRPr lang="en-US" sz="1100" b="0" i="0" u="none" strike="noStrike" cap="none" dirty="0">
              <a:solidFill>
                <a:srgbClr val="000000"/>
              </a:solidFill>
              <a:effectLst/>
              <a:latin typeface="Arial"/>
              <a:ea typeface="Arial"/>
              <a:cs typeface="Arial"/>
              <a:sym typeface="Arial"/>
            </a:endParaRPr>
          </a:p>
          <a:p>
            <a:pPr marL="0" lvl="0" indent="0">
              <a:spcBef>
                <a:spcPts val="0"/>
              </a:spcBef>
              <a:spcAft>
                <a:spcPts val="0"/>
              </a:spcAft>
              <a:buNone/>
            </a:pPr>
            <a:endParaRPr dirty="0"/>
          </a:p>
        </p:txBody>
      </p:sp>
    </p:spTree>
    <p:extLst>
      <p:ext uri="{BB962C8B-B14F-4D97-AF65-F5344CB8AC3E}">
        <p14:creationId xmlns:p14="http://schemas.microsoft.com/office/powerpoint/2010/main" val="10757044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100" b="0" i="0" u="none" strike="noStrike" cap="none" dirty="0">
                <a:solidFill>
                  <a:srgbClr val="000000"/>
                </a:solidFill>
                <a:effectLst/>
                <a:latin typeface="Arial"/>
                <a:ea typeface="Arial"/>
                <a:cs typeface="Arial"/>
                <a:sym typeface="Arial"/>
              </a:rPr>
              <a:t>ECONOMIC ANALYSIS OF ECOSYSTEM </a:t>
            </a:r>
            <a:br>
              <a:rPr lang="en-GB" sz="1100" b="0" i="0" u="none" strike="noStrike" cap="none" dirty="0">
                <a:solidFill>
                  <a:srgbClr val="000000"/>
                </a:solidFill>
                <a:effectLst/>
                <a:latin typeface="Arial"/>
                <a:ea typeface="Arial"/>
                <a:cs typeface="Arial"/>
                <a:sym typeface="Arial"/>
              </a:rPr>
            </a:br>
            <a:r>
              <a:rPr lang="en-GB" sz="1100" b="0" i="0" u="none" strike="noStrike" cap="none" dirty="0">
                <a:solidFill>
                  <a:srgbClr val="000000"/>
                </a:solidFill>
                <a:effectLst/>
                <a:latin typeface="Arial"/>
                <a:ea typeface="Arial"/>
                <a:cs typeface="Arial"/>
                <a:sym typeface="Arial"/>
              </a:rPr>
              <a:t>SERVICES IN THE MEKONG BASIN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Lucy Emerton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Report prepared for WWF Greater Mekong Programme</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20 February 2011</a:t>
            </a:r>
            <a:endParaRPr lang="en-US" sz="1100" b="0" i="0" u="none" strike="noStrike" cap="none" dirty="0">
              <a:solidFill>
                <a:srgbClr val="000000"/>
              </a:solidFill>
              <a:effectLst/>
              <a:latin typeface="Arial"/>
              <a:ea typeface="Arial"/>
              <a:cs typeface="Arial"/>
              <a:sym typeface="Arial"/>
            </a:endParaRPr>
          </a:p>
          <a:p>
            <a:pPr marL="0" lvl="0" indent="0">
              <a:spcBef>
                <a:spcPts val="0"/>
              </a:spcBef>
              <a:spcAft>
                <a:spcPts val="0"/>
              </a:spcAft>
              <a:buNone/>
            </a:pPr>
            <a:endParaRPr dirty="0"/>
          </a:p>
        </p:txBody>
      </p:sp>
    </p:spTree>
    <p:extLst>
      <p:ext uri="{BB962C8B-B14F-4D97-AF65-F5344CB8AC3E}">
        <p14:creationId xmlns:p14="http://schemas.microsoft.com/office/powerpoint/2010/main" val="17514151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100" b="0" i="0" u="none" strike="noStrike" cap="none" dirty="0">
                <a:solidFill>
                  <a:srgbClr val="000000"/>
                </a:solidFill>
                <a:effectLst/>
                <a:latin typeface="Arial"/>
                <a:ea typeface="Arial"/>
                <a:cs typeface="Arial"/>
                <a:sym typeface="Arial"/>
              </a:rPr>
              <a:t>ECONOMIC ANALYSIS OF ECOSYSTEM </a:t>
            </a:r>
            <a:br>
              <a:rPr lang="en-GB" sz="1100" b="0" i="0" u="none" strike="noStrike" cap="none" dirty="0">
                <a:solidFill>
                  <a:srgbClr val="000000"/>
                </a:solidFill>
                <a:effectLst/>
                <a:latin typeface="Arial"/>
                <a:ea typeface="Arial"/>
                <a:cs typeface="Arial"/>
                <a:sym typeface="Arial"/>
              </a:rPr>
            </a:br>
            <a:r>
              <a:rPr lang="en-GB" sz="1100" b="0" i="0" u="none" strike="noStrike" cap="none" dirty="0">
                <a:solidFill>
                  <a:srgbClr val="000000"/>
                </a:solidFill>
                <a:effectLst/>
                <a:latin typeface="Arial"/>
                <a:ea typeface="Arial"/>
                <a:cs typeface="Arial"/>
                <a:sym typeface="Arial"/>
              </a:rPr>
              <a:t>SERVICES IN THE MEKONG BASIN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Lucy Emerton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Report prepared for WWF Greater Mekong Programme</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20 February 2011</a:t>
            </a:r>
            <a:endParaRPr lang="en-US" sz="1100" b="0" i="0" u="none" strike="noStrike" cap="none" dirty="0">
              <a:solidFill>
                <a:srgbClr val="000000"/>
              </a:solidFill>
              <a:effectLst/>
              <a:latin typeface="Arial"/>
              <a:ea typeface="Arial"/>
              <a:cs typeface="Arial"/>
              <a:sym typeface="Arial"/>
            </a:endParaRPr>
          </a:p>
          <a:p>
            <a:pPr marL="0" lvl="0" indent="0">
              <a:spcBef>
                <a:spcPts val="0"/>
              </a:spcBef>
              <a:spcAft>
                <a:spcPts val="0"/>
              </a:spcAft>
              <a:buNone/>
            </a:pPr>
            <a:endParaRPr dirty="0"/>
          </a:p>
        </p:txBody>
      </p:sp>
    </p:spTree>
    <p:extLst>
      <p:ext uri="{BB962C8B-B14F-4D97-AF65-F5344CB8AC3E}">
        <p14:creationId xmlns:p14="http://schemas.microsoft.com/office/powerpoint/2010/main" val="22700799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100" b="0" i="0" u="none" strike="noStrike" cap="none" dirty="0">
                <a:solidFill>
                  <a:srgbClr val="000000"/>
                </a:solidFill>
                <a:effectLst/>
                <a:latin typeface="Arial"/>
                <a:ea typeface="Arial"/>
                <a:cs typeface="Arial"/>
                <a:sym typeface="Arial"/>
              </a:rPr>
              <a:t>ECONOMIC ANALYSIS OF ECOSYSTEM </a:t>
            </a:r>
            <a:br>
              <a:rPr lang="en-GB" sz="1100" b="0" i="0" u="none" strike="noStrike" cap="none" dirty="0">
                <a:solidFill>
                  <a:srgbClr val="000000"/>
                </a:solidFill>
                <a:effectLst/>
                <a:latin typeface="Arial"/>
                <a:ea typeface="Arial"/>
                <a:cs typeface="Arial"/>
                <a:sym typeface="Arial"/>
              </a:rPr>
            </a:br>
            <a:r>
              <a:rPr lang="en-GB" sz="1100" b="0" i="0" u="none" strike="noStrike" cap="none" dirty="0">
                <a:solidFill>
                  <a:srgbClr val="000000"/>
                </a:solidFill>
                <a:effectLst/>
                <a:latin typeface="Arial"/>
                <a:ea typeface="Arial"/>
                <a:cs typeface="Arial"/>
                <a:sym typeface="Arial"/>
              </a:rPr>
              <a:t>SERVICES IN THE MEKONG BASIN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Lucy Emerton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Report prepared for WWF Greater Mekong Programme</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20 February 2011</a:t>
            </a:r>
            <a:endParaRPr lang="en-US" sz="1100" b="0" i="0" u="none" strike="noStrike" cap="none" dirty="0">
              <a:solidFill>
                <a:srgbClr val="000000"/>
              </a:solidFill>
              <a:effectLst/>
              <a:latin typeface="Arial"/>
              <a:ea typeface="Arial"/>
              <a:cs typeface="Arial"/>
              <a:sym typeface="Arial"/>
            </a:endParaRPr>
          </a:p>
          <a:p>
            <a:pPr marL="0" lvl="0" indent="0">
              <a:spcBef>
                <a:spcPts val="0"/>
              </a:spcBef>
              <a:spcAft>
                <a:spcPts val="0"/>
              </a:spcAft>
              <a:buNone/>
            </a:pPr>
            <a:endParaRPr dirty="0"/>
          </a:p>
        </p:txBody>
      </p:sp>
    </p:spTree>
    <p:extLst>
      <p:ext uri="{BB962C8B-B14F-4D97-AF65-F5344CB8AC3E}">
        <p14:creationId xmlns:p14="http://schemas.microsoft.com/office/powerpoint/2010/main" val="8802505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0" i="0" u="none" strike="noStrike" cap="none" dirty="0">
                <a:solidFill>
                  <a:srgbClr val="000000"/>
                </a:solidFill>
                <a:effectLst/>
                <a:latin typeface="Arial"/>
                <a:ea typeface="Arial"/>
                <a:cs typeface="Arial"/>
                <a:sym typeface="Arial"/>
              </a:rPr>
              <a:t>n August, a $12.5-million, 10-megawatt solar farm in </a:t>
            </a:r>
            <a:r>
              <a:rPr lang="en-US" sz="1100" b="0" i="0" u="none" strike="noStrike" cap="none" dirty="0" err="1">
                <a:solidFill>
                  <a:srgbClr val="000000"/>
                </a:solidFill>
                <a:effectLst/>
                <a:latin typeface="Arial"/>
                <a:ea typeface="Arial"/>
                <a:cs typeface="Arial"/>
                <a:sym typeface="Arial"/>
              </a:rPr>
              <a:t>Svey</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Rieng</a:t>
            </a:r>
            <a:r>
              <a:rPr lang="en-US" sz="1100" b="0" i="0" u="none" strike="noStrike" cap="none" dirty="0">
                <a:solidFill>
                  <a:srgbClr val="000000"/>
                </a:solidFill>
                <a:effectLst/>
                <a:latin typeface="Arial"/>
                <a:ea typeface="Arial"/>
                <a:cs typeface="Arial"/>
                <a:sym typeface="Arial"/>
              </a:rPr>
              <a:t> province’s </a:t>
            </a:r>
            <a:r>
              <a:rPr lang="en-US" sz="1100" b="0" i="0" u="none" strike="noStrike" cap="none" dirty="0" err="1">
                <a:solidFill>
                  <a:srgbClr val="000000"/>
                </a:solidFill>
                <a:effectLst/>
                <a:latin typeface="Arial"/>
                <a:ea typeface="Arial"/>
                <a:cs typeface="Arial"/>
                <a:sym typeface="Arial"/>
              </a:rPr>
              <a:t>Bavet</a:t>
            </a:r>
            <a:r>
              <a:rPr lang="en-US" sz="1100" b="0" i="0" u="none" strike="noStrike" cap="none" dirty="0">
                <a:solidFill>
                  <a:srgbClr val="000000"/>
                </a:solidFill>
                <a:effectLst/>
                <a:latin typeface="Arial"/>
                <a:ea typeface="Arial"/>
                <a:cs typeface="Arial"/>
                <a:sym typeface="Arial"/>
              </a:rPr>
              <a:t> city – the country’s first solar power plant – came into service, selling energy to the national grid under a 20-year power purchase agreement.</a:t>
            </a:r>
          </a:p>
          <a:p>
            <a:r>
              <a:rPr lang="en-US" sz="1100" b="0" i="0" u="none" strike="noStrike" cap="none" dirty="0">
                <a:solidFill>
                  <a:srgbClr val="000000"/>
                </a:solidFill>
                <a:effectLst/>
                <a:latin typeface="Arial"/>
                <a:ea typeface="Arial"/>
                <a:cs typeface="Arial"/>
                <a:sym typeface="Arial"/>
              </a:rPr>
              <a:t>In September, Global Purify Power started groundbreaking work for a $400-million solar power project in Kampong </a:t>
            </a:r>
            <a:r>
              <a:rPr lang="en-US" sz="1100" b="0" i="0" u="none" strike="noStrike" cap="none" dirty="0" err="1">
                <a:solidFill>
                  <a:srgbClr val="000000"/>
                </a:solidFill>
                <a:effectLst/>
                <a:latin typeface="Arial"/>
                <a:ea typeface="Arial"/>
                <a:cs typeface="Arial"/>
                <a:sym typeface="Arial"/>
              </a:rPr>
              <a:t>Speu</a:t>
            </a:r>
            <a:r>
              <a:rPr lang="en-US" sz="1100" b="0" i="0" u="none" strike="noStrike" cap="none" dirty="0">
                <a:solidFill>
                  <a:srgbClr val="000000"/>
                </a:solidFill>
                <a:effectLst/>
                <a:latin typeface="Arial"/>
                <a:ea typeface="Arial"/>
                <a:cs typeface="Arial"/>
                <a:sym typeface="Arial"/>
              </a:rPr>
              <a:t> province that will be capable of producing 225 megawatts.</a:t>
            </a:r>
          </a:p>
          <a:p>
            <a:r>
              <a:rPr lang="en-US" sz="1100" b="0" i="0" u="none" strike="noStrike" cap="none" dirty="0">
                <a:solidFill>
                  <a:srgbClr val="000000"/>
                </a:solidFill>
                <a:effectLst/>
                <a:latin typeface="Arial"/>
                <a:ea typeface="Arial"/>
                <a:cs typeface="Arial"/>
                <a:sym typeface="Arial"/>
              </a:rPr>
              <a:t>Energy production increased from 3.64Mtoe in 2008 to 5.35 </a:t>
            </a:r>
            <a:r>
              <a:rPr lang="en-US" sz="1100" b="0" i="0" u="none" strike="noStrike" cap="none" dirty="0" err="1">
                <a:solidFill>
                  <a:srgbClr val="000000"/>
                </a:solidFill>
                <a:effectLst/>
                <a:latin typeface="Arial"/>
                <a:ea typeface="Arial"/>
                <a:cs typeface="Arial"/>
                <a:sym typeface="Arial"/>
              </a:rPr>
              <a:t>Mtoe</a:t>
            </a:r>
            <a:r>
              <a:rPr lang="en-US" sz="1100" b="0" i="0" u="none" strike="noStrike" cap="none" dirty="0">
                <a:solidFill>
                  <a:srgbClr val="000000"/>
                </a:solidFill>
                <a:effectLst/>
                <a:latin typeface="Arial"/>
                <a:ea typeface="Arial"/>
                <a:cs typeface="Arial"/>
                <a:sym typeface="Arial"/>
              </a:rPr>
              <a:t> in 2011 to 5.5Mtoe in 2012.</a:t>
            </a:r>
          </a:p>
          <a:p>
            <a:r>
              <a:rPr lang="en-US" sz="1100" b="0" i="0" u="none" strike="noStrike" cap="none" dirty="0">
                <a:solidFill>
                  <a:srgbClr val="000000"/>
                </a:solidFill>
                <a:effectLst/>
                <a:latin typeface="Arial"/>
                <a:ea typeface="Arial"/>
                <a:cs typeface="Arial"/>
                <a:sym typeface="Arial"/>
              </a:rPr>
              <a:t>(MTOE is an acronym that may refer to: Million Tons of Oil Equivalent) Graphs to show Cambodia’s energy mix or supply, energy demand by sector and electricity supplies in 2011 (Source: International Energy Agency). </a:t>
            </a:r>
          </a:p>
          <a:p>
            <a:r>
              <a:rPr lang="en-US" sz="1100" b="0" i="0" u="none" strike="noStrike" cap="none" dirty="0">
                <a:solidFill>
                  <a:srgbClr val="000000"/>
                </a:solidFill>
                <a:effectLst/>
                <a:latin typeface="Arial"/>
                <a:ea typeface="Arial"/>
                <a:cs typeface="Arial"/>
                <a:sym typeface="Arial"/>
              </a:rPr>
              <a:t> </a:t>
            </a:r>
          </a:p>
          <a:p>
            <a:r>
              <a:rPr lang="en-US" sz="1100" b="0" i="0" u="none" strike="noStrike" cap="none" dirty="0">
                <a:solidFill>
                  <a:srgbClr val="000000"/>
                </a:solidFill>
                <a:effectLst/>
                <a:latin typeface="Arial"/>
                <a:ea typeface="Arial"/>
                <a:cs typeface="Arial"/>
                <a:sym typeface="Arial"/>
              </a:rPr>
              <a:t>2011</a:t>
            </a:r>
          </a:p>
          <a:p>
            <a:r>
              <a:rPr lang="en-US" sz="1100" b="0" i="0" u="none" strike="noStrike" cap="none" dirty="0">
                <a:solidFill>
                  <a:srgbClr val="000000"/>
                </a:solidFill>
                <a:effectLst/>
                <a:latin typeface="Arial"/>
                <a:ea typeface="Arial"/>
                <a:cs typeface="Arial"/>
                <a:sym typeface="Arial"/>
              </a:rPr>
              <a:t>2012</a:t>
            </a:r>
          </a:p>
          <a:p>
            <a:r>
              <a:rPr lang="en-US" sz="1100" b="0" i="0" u="none" strike="noStrike" cap="none" dirty="0">
                <a:solidFill>
                  <a:srgbClr val="000000"/>
                </a:solidFill>
                <a:effectLst/>
                <a:latin typeface="Arial"/>
                <a:ea typeface="Arial"/>
                <a:cs typeface="Arial"/>
                <a:sym typeface="Arial"/>
              </a:rPr>
              <a:t>Biomass</a:t>
            </a:r>
          </a:p>
          <a:p>
            <a:r>
              <a:rPr lang="en-US" sz="1100" b="0" i="0" u="none" strike="noStrike" cap="none" dirty="0">
                <a:solidFill>
                  <a:srgbClr val="000000"/>
                </a:solidFill>
                <a:effectLst/>
                <a:latin typeface="Arial"/>
                <a:ea typeface="Arial"/>
                <a:cs typeface="Arial"/>
                <a:sym typeface="Arial"/>
              </a:rPr>
              <a:t>71%</a:t>
            </a:r>
          </a:p>
          <a:p>
            <a:r>
              <a:rPr lang="en-US" sz="1100" b="0" i="0" u="none" strike="noStrike" cap="none" dirty="0">
                <a:solidFill>
                  <a:srgbClr val="000000"/>
                </a:solidFill>
                <a:effectLst/>
                <a:latin typeface="Arial"/>
                <a:ea typeface="Arial"/>
                <a:cs typeface="Arial"/>
                <a:sym typeface="Arial"/>
              </a:rPr>
              <a:t>71%</a:t>
            </a:r>
          </a:p>
          <a:p>
            <a:r>
              <a:rPr lang="en-US" sz="1100" b="0" i="0" u="none" strike="noStrike" cap="none" dirty="0">
                <a:solidFill>
                  <a:srgbClr val="000000"/>
                </a:solidFill>
                <a:effectLst/>
                <a:latin typeface="Arial"/>
                <a:ea typeface="Arial"/>
                <a:cs typeface="Arial"/>
                <a:sym typeface="Arial"/>
              </a:rPr>
              <a:t>Petroleum</a:t>
            </a:r>
          </a:p>
          <a:p>
            <a:r>
              <a:rPr lang="en-US" sz="1100" b="0" i="0" u="none" strike="noStrike" cap="none" dirty="0">
                <a:solidFill>
                  <a:srgbClr val="000000"/>
                </a:solidFill>
                <a:effectLst/>
                <a:latin typeface="Arial"/>
                <a:ea typeface="Arial"/>
                <a:cs typeface="Arial"/>
                <a:sym typeface="Arial"/>
              </a:rPr>
              <a:t>26%</a:t>
            </a:r>
          </a:p>
          <a:p>
            <a:r>
              <a:rPr lang="en-US" sz="1100" b="0" i="0" u="none" strike="noStrike" cap="none" dirty="0">
                <a:solidFill>
                  <a:srgbClr val="000000"/>
                </a:solidFill>
                <a:effectLst/>
                <a:latin typeface="Arial"/>
                <a:ea typeface="Arial"/>
                <a:cs typeface="Arial"/>
                <a:sym typeface="Arial"/>
              </a:rPr>
              <a:t>25.10%</a:t>
            </a:r>
          </a:p>
          <a:p>
            <a:r>
              <a:rPr lang="en-US" sz="1100" b="0" i="0" u="none" strike="noStrike" cap="none" dirty="0">
                <a:solidFill>
                  <a:srgbClr val="000000"/>
                </a:solidFill>
                <a:effectLst/>
                <a:latin typeface="Arial"/>
                <a:ea typeface="Arial"/>
                <a:cs typeface="Arial"/>
                <a:sym typeface="Arial"/>
              </a:rPr>
              <a:t>Imported Electricity</a:t>
            </a:r>
          </a:p>
          <a:p>
            <a:r>
              <a:rPr lang="en-US" sz="1100" b="0" i="0" u="none" strike="noStrike" cap="none" dirty="0">
                <a:solidFill>
                  <a:srgbClr val="000000"/>
                </a:solidFill>
                <a:effectLst/>
                <a:latin typeface="Arial"/>
                <a:ea typeface="Arial"/>
                <a:cs typeface="Arial"/>
                <a:sym typeface="Arial"/>
              </a:rPr>
              <a:t>3%</a:t>
            </a:r>
          </a:p>
          <a:p>
            <a:r>
              <a:rPr lang="en-US" sz="1100" b="0" i="0" u="none" strike="noStrike" cap="none" dirty="0">
                <a:solidFill>
                  <a:srgbClr val="000000"/>
                </a:solidFill>
                <a:effectLst/>
                <a:latin typeface="Arial"/>
                <a:ea typeface="Arial"/>
                <a:cs typeface="Arial"/>
                <a:sym typeface="Arial"/>
              </a:rPr>
              <a:t>3%</a:t>
            </a:r>
          </a:p>
          <a:p>
            <a:r>
              <a:rPr lang="en-US" sz="1100" b="0" i="0" u="none" strike="noStrike" cap="none" dirty="0">
                <a:solidFill>
                  <a:srgbClr val="000000"/>
                </a:solidFill>
                <a:effectLst/>
                <a:latin typeface="Arial"/>
                <a:ea typeface="Arial"/>
                <a:cs typeface="Arial"/>
                <a:sym typeface="Arial"/>
              </a:rPr>
              <a:t>Hydro power</a:t>
            </a:r>
          </a:p>
          <a:p>
            <a:r>
              <a:rPr lang="en-US" sz="1100" b="0" i="0" u="none" strike="noStrike" cap="none" dirty="0">
                <a:solidFill>
                  <a:srgbClr val="000000"/>
                </a:solidFill>
                <a:effectLst/>
                <a:latin typeface="Arial"/>
                <a:ea typeface="Arial"/>
                <a:cs typeface="Arial"/>
                <a:sym typeface="Arial"/>
              </a:rPr>
              <a:t> </a:t>
            </a:r>
          </a:p>
          <a:p>
            <a:r>
              <a:rPr lang="en-US" sz="1100" b="0" i="0" u="none" strike="noStrike" cap="none" dirty="0">
                <a:solidFill>
                  <a:srgbClr val="000000"/>
                </a:solidFill>
                <a:effectLst/>
                <a:latin typeface="Arial"/>
                <a:ea typeface="Arial"/>
                <a:cs typeface="Arial"/>
                <a:sym typeface="Arial"/>
              </a:rPr>
              <a:t>0.80%</a:t>
            </a:r>
          </a:p>
          <a:p>
            <a:r>
              <a:rPr lang="en-US" sz="1100" b="0" i="0" u="none" strike="noStrike" cap="none" dirty="0">
                <a:solidFill>
                  <a:srgbClr val="000000"/>
                </a:solidFill>
                <a:effectLst/>
                <a:latin typeface="Arial"/>
                <a:ea typeface="Arial"/>
                <a:cs typeface="Arial"/>
                <a:sym typeface="Arial"/>
              </a:rPr>
              <a:t>Coal</a:t>
            </a:r>
          </a:p>
          <a:p>
            <a:r>
              <a:rPr lang="en-US" sz="1100" b="0" i="0" u="none" strike="noStrike" cap="none" dirty="0">
                <a:solidFill>
                  <a:srgbClr val="000000"/>
                </a:solidFill>
                <a:effectLst/>
                <a:latin typeface="Arial"/>
                <a:ea typeface="Arial"/>
                <a:cs typeface="Arial"/>
                <a:sym typeface="Arial"/>
              </a:rPr>
              <a:t> </a:t>
            </a:r>
          </a:p>
          <a:p>
            <a:r>
              <a:rPr lang="en-US" sz="1100" b="0" i="0" u="none" strike="noStrike" cap="none" dirty="0">
                <a:solidFill>
                  <a:srgbClr val="000000"/>
                </a:solidFill>
                <a:effectLst/>
                <a:latin typeface="Arial"/>
                <a:ea typeface="Arial"/>
                <a:cs typeface="Arial"/>
                <a:sym typeface="Arial"/>
              </a:rPr>
              <a:t>0.20%</a:t>
            </a:r>
          </a:p>
          <a:p>
            <a:r>
              <a:rPr lang="en-US" sz="1100" b="0" i="0" u="none" strike="noStrike" cap="none" dirty="0">
                <a:solidFill>
                  <a:srgbClr val="000000"/>
                </a:solidFill>
                <a:effectLst/>
                <a:latin typeface="Arial"/>
                <a:ea typeface="Arial"/>
                <a:cs typeface="Arial"/>
                <a:sym typeface="Arial"/>
              </a:rPr>
              <a:t>Total Consumption </a:t>
            </a:r>
          </a:p>
          <a:p>
            <a:r>
              <a:rPr lang="en-US" sz="1100" b="0" i="0" u="none" strike="noStrike" cap="none" dirty="0">
                <a:solidFill>
                  <a:srgbClr val="000000"/>
                </a:solidFill>
                <a:effectLst/>
                <a:latin typeface="Arial"/>
                <a:ea typeface="Arial"/>
                <a:cs typeface="Arial"/>
                <a:sym typeface="Arial"/>
              </a:rPr>
              <a:t>5351 KTOE</a:t>
            </a:r>
          </a:p>
          <a:p>
            <a:r>
              <a:rPr lang="en-US" sz="1100" b="0" i="0" u="none" strike="noStrike" cap="none" dirty="0">
                <a:solidFill>
                  <a:srgbClr val="000000"/>
                </a:solidFill>
                <a:effectLst/>
                <a:latin typeface="Arial"/>
                <a:ea typeface="Arial"/>
                <a:cs typeface="Arial"/>
                <a:sym typeface="Arial"/>
              </a:rPr>
              <a:t>5500KTOE</a:t>
            </a:r>
          </a:p>
          <a:p>
            <a:r>
              <a:rPr lang="en-US" sz="1100" b="0" i="0" u="none" strike="noStrike" cap="none" dirty="0">
                <a:solidFill>
                  <a:srgbClr val="000000"/>
                </a:solidFill>
                <a:effectLst/>
                <a:latin typeface="Arial"/>
                <a:ea typeface="Arial"/>
                <a:cs typeface="Arial"/>
                <a:sym typeface="Arial"/>
              </a:rPr>
              <a:t>Electricity Supplies 2011 (International Energy Agency IEA)</a:t>
            </a:r>
          </a:p>
          <a:p>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93193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0485679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100" b="0" i="0" u="none" strike="noStrike" cap="none" dirty="0">
                <a:solidFill>
                  <a:srgbClr val="000000"/>
                </a:solidFill>
                <a:effectLst/>
                <a:latin typeface="Arial"/>
                <a:ea typeface="Arial"/>
                <a:cs typeface="Arial"/>
                <a:sym typeface="Arial"/>
              </a:rPr>
              <a:t>ECONOMIC ANALYSIS OF ECOSYSTEM </a:t>
            </a:r>
            <a:br>
              <a:rPr lang="en-GB" sz="1100" b="0" i="0" u="none" strike="noStrike" cap="none" dirty="0">
                <a:solidFill>
                  <a:srgbClr val="000000"/>
                </a:solidFill>
                <a:effectLst/>
                <a:latin typeface="Arial"/>
                <a:ea typeface="Arial"/>
                <a:cs typeface="Arial"/>
                <a:sym typeface="Arial"/>
              </a:rPr>
            </a:br>
            <a:r>
              <a:rPr lang="en-GB" sz="1100" b="0" i="0" u="none" strike="noStrike" cap="none" dirty="0">
                <a:solidFill>
                  <a:srgbClr val="000000"/>
                </a:solidFill>
                <a:effectLst/>
                <a:latin typeface="Arial"/>
                <a:ea typeface="Arial"/>
                <a:cs typeface="Arial"/>
                <a:sym typeface="Arial"/>
              </a:rPr>
              <a:t>SERVICES IN THE MEKONG BASIN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Lucy Emerton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Report prepared for WWF Greater Mekong Programme</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20 February 2011</a:t>
            </a:r>
            <a:endParaRPr lang="en-US" sz="1100" b="0" i="0" u="none" strike="noStrike" cap="none" dirty="0">
              <a:solidFill>
                <a:srgbClr val="000000"/>
              </a:solidFill>
              <a:effectLst/>
              <a:latin typeface="Arial"/>
              <a:ea typeface="Arial"/>
              <a:cs typeface="Arial"/>
              <a:sym typeface="Arial"/>
            </a:endParaRPr>
          </a:p>
          <a:p>
            <a:pPr marL="0" lvl="0" indent="0">
              <a:spcBef>
                <a:spcPts val="0"/>
              </a:spcBef>
              <a:spcAft>
                <a:spcPts val="0"/>
              </a:spcAft>
              <a:buNone/>
            </a:pPr>
            <a:endParaRPr dirty="0"/>
          </a:p>
        </p:txBody>
      </p:sp>
    </p:spTree>
    <p:extLst>
      <p:ext uri="{BB962C8B-B14F-4D97-AF65-F5344CB8AC3E}">
        <p14:creationId xmlns:p14="http://schemas.microsoft.com/office/powerpoint/2010/main" val="23116009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0" i="0" u="none" strike="noStrike" cap="none" dirty="0">
                <a:solidFill>
                  <a:srgbClr val="000000"/>
                </a:solidFill>
                <a:effectLst/>
                <a:latin typeface="Arial"/>
                <a:ea typeface="Arial"/>
                <a:cs typeface="Arial"/>
                <a:sym typeface="Arial"/>
              </a:rPr>
              <a:t>n August, a $12.5-million, 10-megawatt solar farm in </a:t>
            </a:r>
            <a:r>
              <a:rPr lang="en-US" sz="1100" b="0" i="0" u="none" strike="noStrike" cap="none" dirty="0" err="1">
                <a:solidFill>
                  <a:srgbClr val="000000"/>
                </a:solidFill>
                <a:effectLst/>
                <a:latin typeface="Arial"/>
                <a:ea typeface="Arial"/>
                <a:cs typeface="Arial"/>
                <a:sym typeface="Arial"/>
              </a:rPr>
              <a:t>Svey</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Rieng</a:t>
            </a:r>
            <a:r>
              <a:rPr lang="en-US" sz="1100" b="0" i="0" u="none" strike="noStrike" cap="none" dirty="0">
                <a:solidFill>
                  <a:srgbClr val="000000"/>
                </a:solidFill>
                <a:effectLst/>
                <a:latin typeface="Arial"/>
                <a:ea typeface="Arial"/>
                <a:cs typeface="Arial"/>
                <a:sym typeface="Arial"/>
              </a:rPr>
              <a:t> province’s </a:t>
            </a:r>
            <a:r>
              <a:rPr lang="en-US" sz="1100" b="0" i="0" u="none" strike="noStrike" cap="none" dirty="0" err="1">
                <a:solidFill>
                  <a:srgbClr val="000000"/>
                </a:solidFill>
                <a:effectLst/>
                <a:latin typeface="Arial"/>
                <a:ea typeface="Arial"/>
                <a:cs typeface="Arial"/>
                <a:sym typeface="Arial"/>
              </a:rPr>
              <a:t>Bavet</a:t>
            </a:r>
            <a:r>
              <a:rPr lang="en-US" sz="1100" b="0" i="0" u="none" strike="noStrike" cap="none" dirty="0">
                <a:solidFill>
                  <a:srgbClr val="000000"/>
                </a:solidFill>
                <a:effectLst/>
                <a:latin typeface="Arial"/>
                <a:ea typeface="Arial"/>
                <a:cs typeface="Arial"/>
                <a:sym typeface="Arial"/>
              </a:rPr>
              <a:t> city – the country’s first solar power plant – came into service, selling energy to the national grid under a 20-year power purchase agreement.</a:t>
            </a:r>
          </a:p>
          <a:p>
            <a:r>
              <a:rPr lang="en-US" sz="1100" b="0" i="0" u="none" strike="noStrike" cap="none" dirty="0">
                <a:solidFill>
                  <a:srgbClr val="000000"/>
                </a:solidFill>
                <a:effectLst/>
                <a:latin typeface="Arial"/>
                <a:ea typeface="Arial"/>
                <a:cs typeface="Arial"/>
                <a:sym typeface="Arial"/>
              </a:rPr>
              <a:t>In September, Global Purify Power started groundbreaking work for a $400-million solar power project in Kampong </a:t>
            </a:r>
            <a:r>
              <a:rPr lang="en-US" sz="1100" b="0" i="0" u="none" strike="noStrike" cap="none" dirty="0" err="1">
                <a:solidFill>
                  <a:srgbClr val="000000"/>
                </a:solidFill>
                <a:effectLst/>
                <a:latin typeface="Arial"/>
                <a:ea typeface="Arial"/>
                <a:cs typeface="Arial"/>
                <a:sym typeface="Arial"/>
              </a:rPr>
              <a:t>Speu</a:t>
            </a:r>
            <a:r>
              <a:rPr lang="en-US" sz="1100" b="0" i="0" u="none" strike="noStrike" cap="none" dirty="0">
                <a:solidFill>
                  <a:srgbClr val="000000"/>
                </a:solidFill>
                <a:effectLst/>
                <a:latin typeface="Arial"/>
                <a:ea typeface="Arial"/>
                <a:cs typeface="Arial"/>
                <a:sym typeface="Arial"/>
              </a:rPr>
              <a:t> province that will be capable of producing 225 megawatts.</a:t>
            </a:r>
          </a:p>
          <a:p>
            <a:r>
              <a:rPr lang="en-US" sz="1100" b="0" i="0" u="none" strike="noStrike" cap="none" dirty="0">
                <a:solidFill>
                  <a:srgbClr val="000000"/>
                </a:solidFill>
                <a:effectLst/>
                <a:latin typeface="Arial"/>
                <a:ea typeface="Arial"/>
                <a:cs typeface="Arial"/>
                <a:sym typeface="Arial"/>
              </a:rPr>
              <a:t>Energy production increased from 3.64Mtoe in 2008 to 5.35 </a:t>
            </a:r>
            <a:r>
              <a:rPr lang="en-US" sz="1100" b="0" i="0" u="none" strike="noStrike" cap="none" dirty="0" err="1">
                <a:solidFill>
                  <a:srgbClr val="000000"/>
                </a:solidFill>
                <a:effectLst/>
                <a:latin typeface="Arial"/>
                <a:ea typeface="Arial"/>
                <a:cs typeface="Arial"/>
                <a:sym typeface="Arial"/>
              </a:rPr>
              <a:t>Mtoe</a:t>
            </a:r>
            <a:r>
              <a:rPr lang="en-US" sz="1100" b="0" i="0" u="none" strike="noStrike" cap="none" dirty="0">
                <a:solidFill>
                  <a:srgbClr val="000000"/>
                </a:solidFill>
                <a:effectLst/>
                <a:latin typeface="Arial"/>
                <a:ea typeface="Arial"/>
                <a:cs typeface="Arial"/>
                <a:sym typeface="Arial"/>
              </a:rPr>
              <a:t> in 2011 to 5.5Mtoe in 2012.</a:t>
            </a:r>
          </a:p>
          <a:p>
            <a:r>
              <a:rPr lang="en-US" sz="1100" b="0" i="0" u="none" strike="noStrike" cap="none" dirty="0">
                <a:solidFill>
                  <a:srgbClr val="000000"/>
                </a:solidFill>
                <a:effectLst/>
                <a:latin typeface="Arial"/>
                <a:ea typeface="Arial"/>
                <a:cs typeface="Arial"/>
                <a:sym typeface="Arial"/>
              </a:rPr>
              <a:t>(MTOE is an acronym that may refer to: Million Tons of Oil Equivalent) Graphs to show Cambodia’s energy mix or supply, energy demand by sector and electricity supplies in 2011 (Source: International Energy Agency). </a:t>
            </a:r>
          </a:p>
          <a:p>
            <a:r>
              <a:rPr lang="en-US" sz="1100" b="0" i="0" u="none" strike="noStrike" cap="none" dirty="0">
                <a:solidFill>
                  <a:srgbClr val="000000"/>
                </a:solidFill>
                <a:effectLst/>
                <a:latin typeface="Arial"/>
                <a:ea typeface="Arial"/>
                <a:cs typeface="Arial"/>
                <a:sym typeface="Arial"/>
              </a:rPr>
              <a:t> </a:t>
            </a:r>
          </a:p>
          <a:p>
            <a:r>
              <a:rPr lang="en-US" sz="1100" b="0" i="0" u="none" strike="noStrike" cap="none" dirty="0">
                <a:solidFill>
                  <a:srgbClr val="000000"/>
                </a:solidFill>
                <a:effectLst/>
                <a:latin typeface="Arial"/>
                <a:ea typeface="Arial"/>
                <a:cs typeface="Arial"/>
                <a:sym typeface="Arial"/>
              </a:rPr>
              <a:t>2011</a:t>
            </a:r>
          </a:p>
          <a:p>
            <a:r>
              <a:rPr lang="en-US" sz="1100" b="0" i="0" u="none" strike="noStrike" cap="none" dirty="0">
                <a:solidFill>
                  <a:srgbClr val="000000"/>
                </a:solidFill>
                <a:effectLst/>
                <a:latin typeface="Arial"/>
                <a:ea typeface="Arial"/>
                <a:cs typeface="Arial"/>
                <a:sym typeface="Arial"/>
              </a:rPr>
              <a:t>2012</a:t>
            </a:r>
          </a:p>
          <a:p>
            <a:r>
              <a:rPr lang="en-US" sz="1100" b="0" i="0" u="none" strike="noStrike" cap="none" dirty="0">
                <a:solidFill>
                  <a:srgbClr val="000000"/>
                </a:solidFill>
                <a:effectLst/>
                <a:latin typeface="Arial"/>
                <a:ea typeface="Arial"/>
                <a:cs typeface="Arial"/>
                <a:sym typeface="Arial"/>
              </a:rPr>
              <a:t>Biomass</a:t>
            </a:r>
          </a:p>
          <a:p>
            <a:r>
              <a:rPr lang="en-US" sz="1100" b="0" i="0" u="none" strike="noStrike" cap="none" dirty="0">
                <a:solidFill>
                  <a:srgbClr val="000000"/>
                </a:solidFill>
                <a:effectLst/>
                <a:latin typeface="Arial"/>
                <a:ea typeface="Arial"/>
                <a:cs typeface="Arial"/>
                <a:sym typeface="Arial"/>
              </a:rPr>
              <a:t>71%</a:t>
            </a:r>
          </a:p>
          <a:p>
            <a:r>
              <a:rPr lang="en-US" sz="1100" b="0" i="0" u="none" strike="noStrike" cap="none" dirty="0">
                <a:solidFill>
                  <a:srgbClr val="000000"/>
                </a:solidFill>
                <a:effectLst/>
                <a:latin typeface="Arial"/>
                <a:ea typeface="Arial"/>
                <a:cs typeface="Arial"/>
                <a:sym typeface="Arial"/>
              </a:rPr>
              <a:t>71%</a:t>
            </a:r>
          </a:p>
          <a:p>
            <a:r>
              <a:rPr lang="en-US" sz="1100" b="0" i="0" u="none" strike="noStrike" cap="none" dirty="0">
                <a:solidFill>
                  <a:srgbClr val="000000"/>
                </a:solidFill>
                <a:effectLst/>
                <a:latin typeface="Arial"/>
                <a:ea typeface="Arial"/>
                <a:cs typeface="Arial"/>
                <a:sym typeface="Arial"/>
              </a:rPr>
              <a:t>Petroleum</a:t>
            </a:r>
          </a:p>
          <a:p>
            <a:r>
              <a:rPr lang="en-US" sz="1100" b="0" i="0" u="none" strike="noStrike" cap="none" dirty="0">
                <a:solidFill>
                  <a:srgbClr val="000000"/>
                </a:solidFill>
                <a:effectLst/>
                <a:latin typeface="Arial"/>
                <a:ea typeface="Arial"/>
                <a:cs typeface="Arial"/>
                <a:sym typeface="Arial"/>
              </a:rPr>
              <a:t>26%</a:t>
            </a:r>
          </a:p>
          <a:p>
            <a:r>
              <a:rPr lang="en-US" sz="1100" b="0" i="0" u="none" strike="noStrike" cap="none" dirty="0">
                <a:solidFill>
                  <a:srgbClr val="000000"/>
                </a:solidFill>
                <a:effectLst/>
                <a:latin typeface="Arial"/>
                <a:ea typeface="Arial"/>
                <a:cs typeface="Arial"/>
                <a:sym typeface="Arial"/>
              </a:rPr>
              <a:t>25.10%</a:t>
            </a:r>
          </a:p>
          <a:p>
            <a:r>
              <a:rPr lang="en-US" sz="1100" b="0" i="0" u="none" strike="noStrike" cap="none" dirty="0">
                <a:solidFill>
                  <a:srgbClr val="000000"/>
                </a:solidFill>
                <a:effectLst/>
                <a:latin typeface="Arial"/>
                <a:ea typeface="Arial"/>
                <a:cs typeface="Arial"/>
                <a:sym typeface="Arial"/>
              </a:rPr>
              <a:t>Imported Electricity</a:t>
            </a:r>
          </a:p>
          <a:p>
            <a:r>
              <a:rPr lang="en-US" sz="1100" b="0" i="0" u="none" strike="noStrike" cap="none" dirty="0">
                <a:solidFill>
                  <a:srgbClr val="000000"/>
                </a:solidFill>
                <a:effectLst/>
                <a:latin typeface="Arial"/>
                <a:ea typeface="Arial"/>
                <a:cs typeface="Arial"/>
                <a:sym typeface="Arial"/>
              </a:rPr>
              <a:t>3%</a:t>
            </a:r>
          </a:p>
          <a:p>
            <a:r>
              <a:rPr lang="en-US" sz="1100" b="0" i="0" u="none" strike="noStrike" cap="none" dirty="0">
                <a:solidFill>
                  <a:srgbClr val="000000"/>
                </a:solidFill>
                <a:effectLst/>
                <a:latin typeface="Arial"/>
                <a:ea typeface="Arial"/>
                <a:cs typeface="Arial"/>
                <a:sym typeface="Arial"/>
              </a:rPr>
              <a:t>3%</a:t>
            </a:r>
          </a:p>
          <a:p>
            <a:r>
              <a:rPr lang="en-US" sz="1100" b="0" i="0" u="none" strike="noStrike" cap="none" dirty="0">
                <a:solidFill>
                  <a:srgbClr val="000000"/>
                </a:solidFill>
                <a:effectLst/>
                <a:latin typeface="Arial"/>
                <a:ea typeface="Arial"/>
                <a:cs typeface="Arial"/>
                <a:sym typeface="Arial"/>
              </a:rPr>
              <a:t>Hydro power</a:t>
            </a:r>
          </a:p>
          <a:p>
            <a:r>
              <a:rPr lang="en-US" sz="1100" b="0" i="0" u="none" strike="noStrike" cap="none" dirty="0">
                <a:solidFill>
                  <a:srgbClr val="000000"/>
                </a:solidFill>
                <a:effectLst/>
                <a:latin typeface="Arial"/>
                <a:ea typeface="Arial"/>
                <a:cs typeface="Arial"/>
                <a:sym typeface="Arial"/>
              </a:rPr>
              <a:t> </a:t>
            </a:r>
          </a:p>
          <a:p>
            <a:r>
              <a:rPr lang="en-US" sz="1100" b="0" i="0" u="none" strike="noStrike" cap="none" dirty="0">
                <a:solidFill>
                  <a:srgbClr val="000000"/>
                </a:solidFill>
                <a:effectLst/>
                <a:latin typeface="Arial"/>
                <a:ea typeface="Arial"/>
                <a:cs typeface="Arial"/>
                <a:sym typeface="Arial"/>
              </a:rPr>
              <a:t>0.80%</a:t>
            </a:r>
          </a:p>
          <a:p>
            <a:r>
              <a:rPr lang="en-US" sz="1100" b="0" i="0" u="none" strike="noStrike" cap="none" dirty="0">
                <a:solidFill>
                  <a:srgbClr val="000000"/>
                </a:solidFill>
                <a:effectLst/>
                <a:latin typeface="Arial"/>
                <a:ea typeface="Arial"/>
                <a:cs typeface="Arial"/>
                <a:sym typeface="Arial"/>
              </a:rPr>
              <a:t>Coal</a:t>
            </a:r>
          </a:p>
          <a:p>
            <a:r>
              <a:rPr lang="en-US" sz="1100" b="0" i="0" u="none" strike="noStrike" cap="none" dirty="0">
                <a:solidFill>
                  <a:srgbClr val="000000"/>
                </a:solidFill>
                <a:effectLst/>
                <a:latin typeface="Arial"/>
                <a:ea typeface="Arial"/>
                <a:cs typeface="Arial"/>
                <a:sym typeface="Arial"/>
              </a:rPr>
              <a:t> </a:t>
            </a:r>
          </a:p>
          <a:p>
            <a:r>
              <a:rPr lang="en-US" sz="1100" b="0" i="0" u="none" strike="noStrike" cap="none" dirty="0">
                <a:solidFill>
                  <a:srgbClr val="000000"/>
                </a:solidFill>
                <a:effectLst/>
                <a:latin typeface="Arial"/>
                <a:ea typeface="Arial"/>
                <a:cs typeface="Arial"/>
                <a:sym typeface="Arial"/>
              </a:rPr>
              <a:t>0.20%</a:t>
            </a:r>
          </a:p>
          <a:p>
            <a:r>
              <a:rPr lang="en-US" sz="1100" b="0" i="0" u="none" strike="noStrike" cap="none" dirty="0">
                <a:solidFill>
                  <a:srgbClr val="000000"/>
                </a:solidFill>
                <a:effectLst/>
                <a:latin typeface="Arial"/>
                <a:ea typeface="Arial"/>
                <a:cs typeface="Arial"/>
                <a:sym typeface="Arial"/>
              </a:rPr>
              <a:t>Total Consumption </a:t>
            </a:r>
          </a:p>
          <a:p>
            <a:r>
              <a:rPr lang="en-US" sz="1100" b="0" i="0" u="none" strike="noStrike" cap="none" dirty="0">
                <a:solidFill>
                  <a:srgbClr val="000000"/>
                </a:solidFill>
                <a:effectLst/>
                <a:latin typeface="Arial"/>
                <a:ea typeface="Arial"/>
                <a:cs typeface="Arial"/>
                <a:sym typeface="Arial"/>
              </a:rPr>
              <a:t>5351 KTOE</a:t>
            </a:r>
          </a:p>
          <a:p>
            <a:r>
              <a:rPr lang="en-US" sz="1100" b="0" i="0" u="none" strike="noStrike" cap="none" dirty="0">
                <a:solidFill>
                  <a:srgbClr val="000000"/>
                </a:solidFill>
                <a:effectLst/>
                <a:latin typeface="Arial"/>
                <a:ea typeface="Arial"/>
                <a:cs typeface="Arial"/>
                <a:sym typeface="Arial"/>
              </a:rPr>
              <a:t>5500KTOE</a:t>
            </a:r>
          </a:p>
          <a:p>
            <a:r>
              <a:rPr lang="en-US" sz="1100" b="0" i="0" u="none" strike="noStrike" cap="none" dirty="0">
                <a:solidFill>
                  <a:srgbClr val="000000"/>
                </a:solidFill>
                <a:effectLst/>
                <a:latin typeface="Arial"/>
                <a:ea typeface="Arial"/>
                <a:cs typeface="Arial"/>
                <a:sym typeface="Arial"/>
              </a:rPr>
              <a:t>Electricity Supplies 2011 (International Energy Agency IEA)</a:t>
            </a:r>
          </a:p>
          <a:p>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8461954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100" b="0" i="0" u="none" strike="noStrike" cap="none" dirty="0">
                <a:solidFill>
                  <a:srgbClr val="000000"/>
                </a:solidFill>
                <a:effectLst/>
                <a:latin typeface="Arial"/>
                <a:ea typeface="Arial"/>
                <a:cs typeface="Arial"/>
                <a:sym typeface="Arial"/>
              </a:rPr>
              <a:t>ECONOMIC ANALYSIS OF ECOSYSTEM </a:t>
            </a:r>
            <a:br>
              <a:rPr lang="en-GB" sz="1100" b="0" i="0" u="none" strike="noStrike" cap="none" dirty="0">
                <a:solidFill>
                  <a:srgbClr val="000000"/>
                </a:solidFill>
                <a:effectLst/>
                <a:latin typeface="Arial"/>
                <a:ea typeface="Arial"/>
                <a:cs typeface="Arial"/>
                <a:sym typeface="Arial"/>
              </a:rPr>
            </a:br>
            <a:r>
              <a:rPr lang="en-GB" sz="1100" b="0" i="0" u="none" strike="noStrike" cap="none" dirty="0">
                <a:solidFill>
                  <a:srgbClr val="000000"/>
                </a:solidFill>
                <a:effectLst/>
                <a:latin typeface="Arial"/>
                <a:ea typeface="Arial"/>
                <a:cs typeface="Arial"/>
                <a:sym typeface="Arial"/>
              </a:rPr>
              <a:t>SERVICES IN THE MEKONG BASIN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Lucy Emerton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Report prepared for WWF Greater Mekong Programme</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20 February 2011</a:t>
            </a:r>
            <a:endParaRPr lang="en-US" sz="1100" b="0" i="0" u="none" strike="noStrike" cap="none" dirty="0">
              <a:solidFill>
                <a:srgbClr val="000000"/>
              </a:solidFill>
              <a:effectLst/>
              <a:latin typeface="Arial"/>
              <a:ea typeface="Arial"/>
              <a:cs typeface="Arial"/>
              <a:sym typeface="Arial"/>
            </a:endParaRPr>
          </a:p>
          <a:p>
            <a:pPr marL="0" lvl="0" indent="0">
              <a:spcBef>
                <a:spcPts val="0"/>
              </a:spcBef>
              <a:spcAft>
                <a:spcPts val="0"/>
              </a:spcAft>
              <a:buNone/>
            </a:pPr>
            <a:endParaRPr dirty="0"/>
          </a:p>
        </p:txBody>
      </p:sp>
    </p:spTree>
    <p:extLst>
      <p:ext uri="{BB962C8B-B14F-4D97-AF65-F5344CB8AC3E}">
        <p14:creationId xmlns:p14="http://schemas.microsoft.com/office/powerpoint/2010/main" val="40404697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Description</a:t>
            </a:r>
            <a:r>
              <a:rPr lang="en-US" baseline="0" dirty="0"/>
              <a:t> of m</a:t>
            </a:r>
            <a:r>
              <a:rPr lang="en-US" dirty="0"/>
              <a:t>odeling</a:t>
            </a:r>
            <a:r>
              <a:rPr lang="en-US" baseline="0" dirty="0"/>
              <a:t> approach and goals</a:t>
            </a:r>
            <a:endParaRPr lang="en-US" dirty="0"/>
          </a:p>
        </p:txBody>
      </p:sp>
      <p:sp>
        <p:nvSpPr>
          <p:cNvPr id="4" name="Slide Number Placeholder 3"/>
          <p:cNvSpPr>
            <a:spLocks noGrp="1"/>
          </p:cNvSpPr>
          <p:nvPr>
            <p:ph type="sldNum" sz="quarter" idx="10"/>
          </p:nvPr>
        </p:nvSpPr>
        <p:spPr/>
        <p:txBody>
          <a:bodyPr/>
          <a:lstStyle/>
          <a:p>
            <a:fld id="{BE72911A-B870-414B-81F7-B99CD716324F}" type="slidenum">
              <a:rPr lang="en-US" smtClean="0"/>
              <a:t>33</a:t>
            </a:fld>
            <a:endParaRPr lang="en-US"/>
          </a:p>
        </p:txBody>
      </p:sp>
    </p:spTree>
    <p:extLst>
      <p:ext uri="{BB962C8B-B14F-4D97-AF65-F5344CB8AC3E}">
        <p14:creationId xmlns:p14="http://schemas.microsoft.com/office/powerpoint/2010/main" val="39913108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Approach</a:t>
            </a:r>
            <a:r>
              <a:rPr lang="en-US" baseline="0" dirty="0"/>
              <a:t> to developing scenarios – focus on simulated water levels to understand ‘what if’ conditions</a:t>
            </a:r>
            <a:endParaRPr lang="en-US" dirty="0"/>
          </a:p>
        </p:txBody>
      </p:sp>
      <p:sp>
        <p:nvSpPr>
          <p:cNvPr id="4" name="Slide Number Placeholder 3"/>
          <p:cNvSpPr>
            <a:spLocks noGrp="1"/>
          </p:cNvSpPr>
          <p:nvPr>
            <p:ph type="sldNum" sz="quarter" idx="10"/>
          </p:nvPr>
        </p:nvSpPr>
        <p:spPr/>
        <p:txBody>
          <a:bodyPr/>
          <a:lstStyle/>
          <a:p>
            <a:fld id="{BE72911A-B870-414B-81F7-B99CD716324F}" type="slidenum">
              <a:rPr lang="en-US" smtClean="0"/>
              <a:t>34</a:t>
            </a:fld>
            <a:endParaRPr lang="en-US"/>
          </a:p>
        </p:txBody>
      </p:sp>
    </p:spTree>
    <p:extLst>
      <p:ext uri="{BB962C8B-B14F-4D97-AF65-F5344CB8AC3E}">
        <p14:creationId xmlns:p14="http://schemas.microsoft.com/office/powerpoint/2010/main" val="33006063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Description of ‘what if’ scenario</a:t>
            </a:r>
            <a:r>
              <a:rPr lang="en-US" baseline="0" dirty="0"/>
              <a:t> factors. There are two factors related to dams – reduced annual flooding and migration barriers. There is one factor related to climate change, which a change in intensity of ENSO-like wave function.</a:t>
            </a:r>
          </a:p>
        </p:txBody>
      </p:sp>
      <p:sp>
        <p:nvSpPr>
          <p:cNvPr id="4" name="Slide Number Placeholder 3"/>
          <p:cNvSpPr>
            <a:spLocks noGrp="1"/>
          </p:cNvSpPr>
          <p:nvPr>
            <p:ph type="sldNum" sz="quarter" idx="10"/>
          </p:nvPr>
        </p:nvSpPr>
        <p:spPr/>
        <p:txBody>
          <a:bodyPr/>
          <a:lstStyle/>
          <a:p>
            <a:fld id="{BE72911A-B870-414B-81F7-B99CD716324F}" type="slidenum">
              <a:rPr lang="en-US" smtClean="0"/>
              <a:t>35</a:t>
            </a:fld>
            <a:endParaRPr lang="en-US"/>
          </a:p>
        </p:txBody>
      </p:sp>
    </p:spTree>
    <p:extLst>
      <p:ext uri="{BB962C8B-B14F-4D97-AF65-F5344CB8AC3E}">
        <p14:creationId xmlns:p14="http://schemas.microsoft.com/office/powerpoint/2010/main" val="17437838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More notes</a:t>
            </a:r>
            <a:r>
              <a:rPr lang="en-US" baseline="0" dirty="0"/>
              <a:t> on scenario factors including identifiers that specify factor/level combination. These identifiers are used to specify parameter upload files (.</a:t>
            </a:r>
            <a:r>
              <a:rPr lang="en-US" baseline="0" dirty="0" err="1"/>
              <a:t>spf</a:t>
            </a:r>
            <a:r>
              <a:rPr lang="en-US" baseline="0" dirty="0"/>
              <a:t> files) in Simile language. </a:t>
            </a:r>
            <a:endParaRPr lang="en-US" dirty="0"/>
          </a:p>
        </p:txBody>
      </p:sp>
      <p:sp>
        <p:nvSpPr>
          <p:cNvPr id="4" name="Slide Number Placeholder 3"/>
          <p:cNvSpPr>
            <a:spLocks noGrp="1"/>
          </p:cNvSpPr>
          <p:nvPr>
            <p:ph type="sldNum" sz="quarter" idx="10"/>
          </p:nvPr>
        </p:nvSpPr>
        <p:spPr/>
        <p:txBody>
          <a:bodyPr/>
          <a:lstStyle/>
          <a:p>
            <a:fld id="{BE72911A-B870-414B-81F7-B99CD716324F}" type="slidenum">
              <a:rPr lang="en-US" smtClean="0"/>
              <a:t>36</a:t>
            </a:fld>
            <a:endParaRPr lang="en-US"/>
          </a:p>
        </p:txBody>
      </p:sp>
    </p:spTree>
    <p:extLst>
      <p:ext uri="{BB962C8B-B14F-4D97-AF65-F5344CB8AC3E}">
        <p14:creationId xmlns:p14="http://schemas.microsoft.com/office/powerpoint/2010/main" val="30900772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One more way of communicating</a:t>
            </a:r>
            <a:r>
              <a:rPr lang="en-US" baseline="0" dirty="0"/>
              <a:t> the factors/levels used to develop scenarios. The file for this table is here: https://</a:t>
            </a:r>
            <a:r>
              <a:rPr lang="en-US" baseline="0" dirty="0" err="1"/>
              <a:t>www.dropbox.com</a:t>
            </a:r>
            <a:r>
              <a:rPr lang="en-US" baseline="0" dirty="0"/>
              <a:t>/s/6k6oou0npxm33x0/scenario%20key.xlsx?dl=0</a:t>
            </a:r>
            <a:endParaRPr lang="en-US" dirty="0"/>
          </a:p>
        </p:txBody>
      </p:sp>
      <p:sp>
        <p:nvSpPr>
          <p:cNvPr id="4" name="Slide Number Placeholder 3"/>
          <p:cNvSpPr>
            <a:spLocks noGrp="1"/>
          </p:cNvSpPr>
          <p:nvPr>
            <p:ph type="sldNum" sz="quarter" idx="10"/>
          </p:nvPr>
        </p:nvSpPr>
        <p:spPr/>
        <p:txBody>
          <a:bodyPr/>
          <a:lstStyle/>
          <a:p>
            <a:fld id="{BE72911A-B870-414B-81F7-B99CD716324F}" type="slidenum">
              <a:rPr lang="en-US" smtClean="0"/>
              <a:t>37</a:t>
            </a:fld>
            <a:endParaRPr lang="en-US"/>
          </a:p>
        </p:txBody>
      </p:sp>
    </p:spTree>
    <p:extLst>
      <p:ext uri="{BB962C8B-B14F-4D97-AF65-F5344CB8AC3E}">
        <p14:creationId xmlns:p14="http://schemas.microsoft.com/office/powerpoint/2010/main" val="31417851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a:t>Altman notes on life</a:t>
            </a:r>
            <a:r>
              <a:rPr lang="en-US" baseline="0" dirty="0"/>
              <a:t> history characteristics based on previous figure (most salient points about these different strategies are presented)</a:t>
            </a:r>
          </a:p>
          <a:p>
            <a:pPr marL="171450" indent="-171450">
              <a:buFontTx/>
              <a:buChar char="-"/>
            </a:pPr>
            <a:r>
              <a:rPr lang="en-US" baseline="0" dirty="0"/>
              <a:t>Yellow highlighted characteristic is one that explains the behavior of periodic groups in MIMES and thus should be emphasized</a:t>
            </a:r>
            <a:endParaRPr lang="en-US" dirty="0"/>
          </a:p>
        </p:txBody>
      </p:sp>
      <p:sp>
        <p:nvSpPr>
          <p:cNvPr id="4" name="Slide Number Placeholder 3"/>
          <p:cNvSpPr>
            <a:spLocks noGrp="1"/>
          </p:cNvSpPr>
          <p:nvPr>
            <p:ph type="sldNum" sz="quarter" idx="10"/>
          </p:nvPr>
        </p:nvSpPr>
        <p:spPr/>
        <p:txBody>
          <a:bodyPr/>
          <a:lstStyle/>
          <a:p>
            <a:fld id="{BE72911A-B870-414B-81F7-B99CD716324F}" type="slidenum">
              <a:rPr lang="en-US" smtClean="0"/>
              <a:t>38</a:t>
            </a:fld>
            <a:endParaRPr lang="en-US"/>
          </a:p>
        </p:txBody>
      </p:sp>
    </p:spTree>
    <p:extLst>
      <p:ext uri="{BB962C8B-B14F-4D97-AF65-F5344CB8AC3E}">
        <p14:creationId xmlns:p14="http://schemas.microsoft.com/office/powerpoint/2010/main" val="24032800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Summary</a:t>
            </a:r>
            <a:r>
              <a:rPr lang="en-US" baseline="0" dirty="0"/>
              <a:t> of three migration strategies</a:t>
            </a:r>
          </a:p>
          <a:p>
            <a:pPr marL="171450" indent="-171450">
              <a:buFontTx/>
              <a:buChar char="-"/>
            </a:pPr>
            <a:r>
              <a:rPr lang="en-US" baseline="0" dirty="0"/>
              <a:t>Left image shows different migration patterns in Mekong and emphasizes that fish in this system exhibit different migration pathways and different lengths of migration in the system. MIMES fish functional groups utilize a coarse breakdown for migration groups – identifying a short and long distance groups. Parameterization of short- and long-distance groups in MIMES is mostly the same, however migration barriers in scenarios impact long-distance migrators slightly more than short-distance migrators because we assume that fish which travel further are likely to encounter more barriers. (See that juvenile mortality rate in slide 13 is set slightly higher for periodic long distance migrators – PLDM – compared to short distance groups – PSDM, OSDM – when migration barriers are included)</a:t>
            </a:r>
          </a:p>
          <a:p>
            <a:pPr marL="171450" indent="-171450">
              <a:buFontTx/>
              <a:buChar char="-"/>
            </a:pPr>
            <a:r>
              <a:rPr lang="en-US" baseline="0" dirty="0"/>
              <a:t>The third strategy is “lateral migrators”, also called “residents”. These fish make “migrations” from the deep lake laterally into the floodplain during the rainy season. The image at right shows that area of the floodplain that is utilized by these lateral migrators. </a:t>
            </a:r>
            <a:endParaRPr lang="en-US" dirty="0"/>
          </a:p>
          <a:p>
            <a:endParaRPr lang="en-US" dirty="0"/>
          </a:p>
          <a:p>
            <a:r>
              <a:rPr lang="en-US" dirty="0"/>
              <a:t>Sources</a:t>
            </a:r>
            <a:r>
              <a:rPr lang="en-US" baseline="0" dirty="0"/>
              <a:t> of images: </a:t>
            </a:r>
            <a:endParaRPr lang="en-US" dirty="0"/>
          </a:p>
          <a:p>
            <a:r>
              <a:rPr lang="en-US" dirty="0"/>
              <a:t>https://</a:t>
            </a:r>
            <a:r>
              <a:rPr lang="en-US" dirty="0" err="1"/>
              <a:t>cnreiter.files.wordpress.com</a:t>
            </a:r>
            <a:r>
              <a:rPr lang="en-US" dirty="0"/>
              <a:t>/2012/12/fish-migration-</a:t>
            </a:r>
            <a:r>
              <a:rPr lang="en-US" dirty="0" err="1"/>
              <a:t>mekong.jpg</a:t>
            </a:r>
            <a:endParaRPr lang="en-US" dirty="0"/>
          </a:p>
          <a:p>
            <a:r>
              <a:rPr lang="en-US" dirty="0"/>
              <a:t>https://</a:t>
            </a:r>
            <a:r>
              <a:rPr lang="en-US" dirty="0" err="1"/>
              <a:t>www.researchgate.net</a:t>
            </a:r>
            <a:r>
              <a:rPr lang="en-US" dirty="0"/>
              <a:t>/publication/238735201_Water_food_and_livelihoods_in_river_basins</a:t>
            </a:r>
          </a:p>
        </p:txBody>
      </p:sp>
      <p:sp>
        <p:nvSpPr>
          <p:cNvPr id="4" name="Slide Number Placeholder 3"/>
          <p:cNvSpPr>
            <a:spLocks noGrp="1"/>
          </p:cNvSpPr>
          <p:nvPr>
            <p:ph type="sldNum" sz="quarter" idx="10"/>
          </p:nvPr>
        </p:nvSpPr>
        <p:spPr/>
        <p:txBody>
          <a:bodyPr/>
          <a:lstStyle/>
          <a:p>
            <a:fld id="{BE72911A-B870-414B-81F7-B99CD716324F}" type="slidenum">
              <a:rPr lang="en-US" smtClean="0"/>
              <a:t>39</a:t>
            </a:fld>
            <a:endParaRPr lang="en-US"/>
          </a:p>
        </p:txBody>
      </p:sp>
    </p:spTree>
    <p:extLst>
      <p:ext uri="{BB962C8B-B14F-4D97-AF65-F5344CB8AC3E}">
        <p14:creationId xmlns:p14="http://schemas.microsoft.com/office/powerpoint/2010/main" val="2432427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1720355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r>
              <a:rPr lang="en-US" b="1" baseline="0" dirty="0"/>
              <a:t>Total Fish</a:t>
            </a:r>
          </a:p>
          <a:p>
            <a:pPr marL="171450" indent="-171450">
              <a:buFontTx/>
              <a:buChar char="-"/>
            </a:pPr>
            <a:r>
              <a:rPr lang="en-US" baseline="0" dirty="0"/>
              <a:t>Total fish is the sum of production across the 6 functional groups in MIMES. Overall the patterns are driven strongly by the dynamics of fish groups representing the periodic life history strategy, as these contribute most to total fish biomass in MIMES</a:t>
            </a:r>
          </a:p>
          <a:p>
            <a:pPr marL="171450" indent="-171450">
              <a:buFontTx/>
              <a:buChar char="-"/>
            </a:pPr>
            <a:r>
              <a:rPr lang="en-US" b="1" baseline="0" dirty="0"/>
              <a:t>Results indicate that dams and climate change increase the long-term variability of fish production in this system</a:t>
            </a:r>
            <a:r>
              <a:rPr lang="en-US" baseline="0" dirty="0"/>
              <a:t>. Moreover, when climate change factor is included the variability is greater than when just considering dams along. (See that in difference plots at bottom, red line is always of greater absolute value than purple line. This indicates that there is a greater magnitude change from the baseline for scenarios that account for climate change than those that consider dams alone). </a:t>
            </a:r>
          </a:p>
          <a:p>
            <a:pPr marL="171450" indent="-171450">
              <a:buFontTx/>
              <a:buChar char="-"/>
            </a:pPr>
            <a:r>
              <a:rPr lang="en-US" b="1" baseline="0" dirty="0"/>
              <a:t>The variability is the result of extreme losses in fish production during some years relative to baseline conditions</a:t>
            </a:r>
            <a:r>
              <a:rPr lang="en-US" baseline="0" dirty="0"/>
              <a:t>. Even while many ‘good’ years of fish production persist in which only minor changes in production are seen, in other years (</a:t>
            </a:r>
            <a:r>
              <a:rPr lang="en-US" baseline="0" dirty="0" err="1"/>
              <a:t>ie</a:t>
            </a:r>
            <a:r>
              <a:rPr lang="en-US" baseline="0" dirty="0"/>
              <a:t> year 2, years 6-8) fish production is severely depleted relative to baseline conditions. The loss in production occurs when floods do not reach optimal levels that encourage periodic groups to reach their reproductive potential. </a:t>
            </a:r>
          </a:p>
          <a:p>
            <a:pPr marL="171450" indent="-171450">
              <a:buFontTx/>
              <a:buChar char="-"/>
            </a:pPr>
            <a:r>
              <a:rPr lang="en-US" b="1" baseline="0" dirty="0"/>
              <a:t>During good flood years, however, total fish biomass achieves similar levels of production under dam and climate change scenarios as is seen from baseline runs. Furthermore, biomass is increased slightly over baseline conditions during dry seasons in these years </a:t>
            </a:r>
            <a:r>
              <a:rPr lang="en-US" baseline="0" dirty="0"/>
              <a:t>(e.g. for figures in top and middle panel, dry season production in scenarios is above baseline during ‘good’ flood years’ like those that occur in year 4-6), and this is especially true when climate change is considered in addition to dams (bottom figure years 4, 5, 10).  This increase relative to baseline during ‘good’ flood years is a function of increases in permanent lake area, which provides increased food availability and habitat for some groups.</a:t>
            </a:r>
          </a:p>
          <a:p>
            <a:pPr marL="171450" indent="-171450">
              <a:buFontTx/>
              <a:buChar char="-"/>
            </a:pPr>
            <a:r>
              <a:rPr lang="en-US" baseline="0" dirty="0"/>
              <a:t>The overall effect of migration barriers is to reduce production compared to scenarios that do not include migration barriers. Barriers appear to have greater impact during strong flood years and especially in the wet season. </a:t>
            </a:r>
          </a:p>
          <a:p>
            <a:pPr marL="171450" indent="-171450">
              <a:buFontTx/>
              <a:buChar char="-"/>
            </a:pPr>
            <a:r>
              <a:rPr lang="en-US" baseline="0" dirty="0"/>
              <a:t>Note that a major limitation of the current model is that fish functional groups are not very sensitive to landcover habitats. Dams and climate change factors will have an impact on some key floodplain </a:t>
            </a:r>
            <a:r>
              <a:rPr lang="en-US" baseline="0" dirty="0" err="1"/>
              <a:t>landcovers</a:t>
            </a:r>
            <a:r>
              <a:rPr lang="en-US" baseline="0" dirty="0"/>
              <a:t> like gallery forest which could experience a 80% decline. Strengthening the connection between fish functional groups and their use of key floodplain habitats will improve the accuracy of model results. A</a:t>
            </a:r>
            <a:endParaRPr lang="en-US" dirty="0"/>
          </a:p>
        </p:txBody>
      </p:sp>
      <p:sp>
        <p:nvSpPr>
          <p:cNvPr id="4" name="Slide Number Placeholder 3"/>
          <p:cNvSpPr>
            <a:spLocks noGrp="1"/>
          </p:cNvSpPr>
          <p:nvPr>
            <p:ph type="sldNum" sz="quarter" idx="10"/>
          </p:nvPr>
        </p:nvSpPr>
        <p:spPr/>
        <p:txBody>
          <a:bodyPr/>
          <a:lstStyle/>
          <a:p>
            <a:fld id="{BE72911A-B870-414B-81F7-B99CD716324F}" type="slidenum">
              <a:rPr lang="en-US" smtClean="0"/>
              <a:t>40</a:t>
            </a:fld>
            <a:endParaRPr lang="en-US"/>
          </a:p>
        </p:txBody>
      </p:sp>
    </p:spTree>
    <p:extLst>
      <p:ext uri="{BB962C8B-B14F-4D97-AF65-F5344CB8AC3E}">
        <p14:creationId xmlns:p14="http://schemas.microsoft.com/office/powerpoint/2010/main" val="20735094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Periodic</a:t>
            </a:r>
            <a:r>
              <a:rPr lang="en-US" b="1" baseline="0" dirty="0"/>
              <a:t> Long Distance Migrators </a:t>
            </a:r>
          </a:p>
          <a:p>
            <a:pPr marL="171450" indent="-171450">
              <a:buFontTx/>
              <a:buChar char="-"/>
            </a:pPr>
            <a:r>
              <a:rPr lang="en-US" baseline="0" dirty="0"/>
              <a:t>Overall message: Dams and climate change increase </a:t>
            </a:r>
            <a:r>
              <a:rPr lang="en-US" baseline="0" dirty="0" err="1"/>
              <a:t>longterm</a:t>
            </a:r>
            <a:r>
              <a:rPr lang="en-US" baseline="0" dirty="0"/>
              <a:t> variability in production of PLDM via loss in production during years of reduced peak flooding.</a:t>
            </a:r>
          </a:p>
          <a:p>
            <a:pPr marL="171450" indent="-171450">
              <a:buFontTx/>
              <a:buChar char="-"/>
            </a:pPr>
            <a:r>
              <a:rPr lang="en-US" baseline="0" dirty="0"/>
              <a:t>Dams effects alone (top panel) </a:t>
            </a:r>
          </a:p>
          <a:p>
            <a:pPr marL="628650" lvl="1" indent="-171450">
              <a:buFontTx/>
              <a:buChar char="-"/>
            </a:pPr>
            <a:r>
              <a:rPr lang="en-US" baseline="0" dirty="0"/>
              <a:t>Severe loss of this group in years of low peak floods which occur in year 2, 7, and 8 (Top graph, purple solid line). Note that in some years when dam effects do not appear to be having a strong effect on production due to their hydrological impacts, the addition of migration barriers alone are found to deplete production by about 50% (Top graph, year 6). </a:t>
            </a:r>
          </a:p>
          <a:p>
            <a:pPr marL="171450" indent="-171450">
              <a:buFontTx/>
              <a:buChar char="-"/>
            </a:pPr>
            <a:r>
              <a:rPr lang="en-US" baseline="0" dirty="0"/>
              <a:t>Additional effects of climate change (middle panel)</a:t>
            </a:r>
          </a:p>
          <a:p>
            <a:pPr marL="628650" lvl="1" indent="-171450">
              <a:buFontTx/>
              <a:buChar char="-"/>
            </a:pPr>
            <a:r>
              <a:rPr lang="en-US" baseline="0" dirty="0"/>
              <a:t>More extreme long-term variability, for example see that fish production is severely depleted in three consecutive years during years 6-8 in middle panel (where climate change is included), but only 2 in top panel (where dams are considered without climate change). </a:t>
            </a:r>
          </a:p>
          <a:p>
            <a:pPr marL="628650" lvl="1" indent="-171450">
              <a:buFontTx/>
              <a:buChar char="-"/>
            </a:pPr>
            <a:r>
              <a:rPr lang="en-US" baseline="0" dirty="0"/>
              <a:t>During high flood years, production is increased relative to baseline in dry season. This is likely a function of increases in some some sources of primary production as permanent lake area is increased. Note - currently the model does not provide a strong link between functional groups and wetland </a:t>
            </a:r>
            <a:r>
              <a:rPr lang="en-US" baseline="0" dirty="0" err="1"/>
              <a:t>landcovers</a:t>
            </a:r>
            <a:r>
              <a:rPr lang="en-US" baseline="0" dirty="0"/>
              <a:t>. Strengthening this link could counteract some of the increases during dry season seen here</a:t>
            </a:r>
          </a:p>
        </p:txBody>
      </p:sp>
      <p:sp>
        <p:nvSpPr>
          <p:cNvPr id="4" name="Slide Number Placeholder 3"/>
          <p:cNvSpPr>
            <a:spLocks noGrp="1"/>
          </p:cNvSpPr>
          <p:nvPr>
            <p:ph type="sldNum" sz="quarter" idx="10"/>
          </p:nvPr>
        </p:nvSpPr>
        <p:spPr/>
        <p:txBody>
          <a:bodyPr/>
          <a:lstStyle/>
          <a:p>
            <a:fld id="{BE72911A-B870-414B-81F7-B99CD716324F}" type="slidenum">
              <a:rPr lang="en-US" smtClean="0"/>
              <a:t>41</a:t>
            </a:fld>
            <a:endParaRPr lang="en-US"/>
          </a:p>
        </p:txBody>
      </p:sp>
    </p:spTree>
    <p:extLst>
      <p:ext uri="{BB962C8B-B14F-4D97-AF65-F5344CB8AC3E}">
        <p14:creationId xmlns:p14="http://schemas.microsoft.com/office/powerpoint/2010/main" val="30836507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9864968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0096466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9756699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100" b="0" i="0" u="none" strike="noStrike" cap="none" dirty="0">
                <a:solidFill>
                  <a:srgbClr val="000000"/>
                </a:solidFill>
                <a:effectLst/>
                <a:latin typeface="Arial"/>
                <a:ea typeface="Arial"/>
                <a:cs typeface="Arial"/>
                <a:sym typeface="Arial"/>
              </a:rPr>
              <a:t>ECONOMIC ANALYSIS OF ECOSYSTEM </a:t>
            </a:r>
            <a:br>
              <a:rPr lang="en-GB" sz="1100" b="0" i="0" u="none" strike="noStrike" cap="none" dirty="0">
                <a:solidFill>
                  <a:srgbClr val="000000"/>
                </a:solidFill>
                <a:effectLst/>
                <a:latin typeface="Arial"/>
                <a:ea typeface="Arial"/>
                <a:cs typeface="Arial"/>
                <a:sym typeface="Arial"/>
              </a:rPr>
            </a:br>
            <a:r>
              <a:rPr lang="en-GB" sz="1100" b="0" i="0" u="none" strike="noStrike" cap="none" dirty="0">
                <a:solidFill>
                  <a:srgbClr val="000000"/>
                </a:solidFill>
                <a:effectLst/>
                <a:latin typeface="Arial"/>
                <a:ea typeface="Arial"/>
                <a:cs typeface="Arial"/>
                <a:sym typeface="Arial"/>
              </a:rPr>
              <a:t>SERVICES IN THE MEKONG BASIN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Lucy Emerton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Report prepared for WWF Greater Mekong Programme</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20 February 2011</a:t>
            </a:r>
            <a:endParaRPr lang="en-US" sz="1100" b="0" i="0" u="none" strike="noStrike" cap="none" dirty="0">
              <a:solidFill>
                <a:srgbClr val="000000"/>
              </a:solidFill>
              <a:effectLst/>
              <a:latin typeface="Arial"/>
              <a:ea typeface="Arial"/>
              <a:cs typeface="Arial"/>
              <a:sym typeface="Arial"/>
            </a:endParaRPr>
          </a:p>
          <a:p>
            <a:pPr marL="0" lvl="0" indent="0">
              <a:spcBef>
                <a:spcPts val="0"/>
              </a:spcBef>
              <a:spcAft>
                <a:spcPts val="0"/>
              </a:spcAft>
              <a:buNone/>
            </a:pPr>
            <a:endParaRPr dirty="0"/>
          </a:p>
        </p:txBody>
      </p:sp>
    </p:spTree>
    <p:extLst>
      <p:ext uri="{BB962C8B-B14F-4D97-AF65-F5344CB8AC3E}">
        <p14:creationId xmlns:p14="http://schemas.microsoft.com/office/powerpoint/2010/main" val="30042126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100" b="0" i="0" u="none" strike="noStrike" cap="none" dirty="0">
                <a:solidFill>
                  <a:srgbClr val="000000"/>
                </a:solidFill>
                <a:effectLst/>
                <a:latin typeface="Arial"/>
                <a:ea typeface="Arial"/>
                <a:cs typeface="Arial"/>
                <a:sym typeface="Arial"/>
              </a:rPr>
              <a:t>ECONOMIC ANALYSIS OF ECOSYSTEM </a:t>
            </a:r>
            <a:br>
              <a:rPr lang="en-GB" sz="1100" b="0" i="0" u="none" strike="noStrike" cap="none" dirty="0">
                <a:solidFill>
                  <a:srgbClr val="000000"/>
                </a:solidFill>
                <a:effectLst/>
                <a:latin typeface="Arial"/>
                <a:ea typeface="Arial"/>
                <a:cs typeface="Arial"/>
                <a:sym typeface="Arial"/>
              </a:rPr>
            </a:br>
            <a:r>
              <a:rPr lang="en-GB" sz="1100" b="0" i="0" u="none" strike="noStrike" cap="none" dirty="0">
                <a:solidFill>
                  <a:srgbClr val="000000"/>
                </a:solidFill>
                <a:effectLst/>
                <a:latin typeface="Arial"/>
                <a:ea typeface="Arial"/>
                <a:cs typeface="Arial"/>
                <a:sym typeface="Arial"/>
              </a:rPr>
              <a:t>SERVICES IN THE MEKONG BASIN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Lucy Emerton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Report prepared for WWF Greater Mekong Programme</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20 February 2011</a:t>
            </a:r>
            <a:endParaRPr lang="en-US" sz="1100" b="0" i="0" u="none" strike="noStrike" cap="none" dirty="0">
              <a:solidFill>
                <a:srgbClr val="000000"/>
              </a:solidFill>
              <a:effectLst/>
              <a:latin typeface="Arial"/>
              <a:ea typeface="Arial"/>
              <a:cs typeface="Arial"/>
              <a:sym typeface="Arial"/>
            </a:endParaRPr>
          </a:p>
          <a:p>
            <a:pPr marL="0" lvl="0" indent="0">
              <a:spcBef>
                <a:spcPts val="0"/>
              </a:spcBef>
              <a:spcAft>
                <a:spcPts val="0"/>
              </a:spcAft>
              <a:buNone/>
            </a:pPr>
            <a:endParaRPr dirty="0"/>
          </a:p>
        </p:txBody>
      </p:sp>
    </p:spTree>
    <p:extLst>
      <p:ext uri="{BB962C8B-B14F-4D97-AF65-F5344CB8AC3E}">
        <p14:creationId xmlns:p14="http://schemas.microsoft.com/office/powerpoint/2010/main" val="36896510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100" b="0" i="0" u="none" strike="noStrike" cap="none" dirty="0">
                <a:solidFill>
                  <a:srgbClr val="000000"/>
                </a:solidFill>
                <a:effectLst/>
                <a:latin typeface="Arial"/>
                <a:ea typeface="Arial"/>
                <a:cs typeface="Arial"/>
                <a:sym typeface="Arial"/>
              </a:rPr>
              <a:t>ECONOMIC ANALYSIS OF ECOSYSTEM </a:t>
            </a:r>
            <a:br>
              <a:rPr lang="en-GB" sz="1100" b="0" i="0" u="none" strike="noStrike" cap="none" dirty="0">
                <a:solidFill>
                  <a:srgbClr val="000000"/>
                </a:solidFill>
                <a:effectLst/>
                <a:latin typeface="Arial"/>
                <a:ea typeface="Arial"/>
                <a:cs typeface="Arial"/>
                <a:sym typeface="Arial"/>
              </a:rPr>
            </a:br>
            <a:r>
              <a:rPr lang="en-GB" sz="1100" b="0" i="0" u="none" strike="noStrike" cap="none" dirty="0">
                <a:solidFill>
                  <a:srgbClr val="000000"/>
                </a:solidFill>
                <a:effectLst/>
                <a:latin typeface="Arial"/>
                <a:ea typeface="Arial"/>
                <a:cs typeface="Arial"/>
                <a:sym typeface="Arial"/>
              </a:rPr>
              <a:t>SERVICES IN THE MEKONG BASIN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Lucy Emerton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Report prepared for WWF Greater Mekong Programme</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20 February 2011</a:t>
            </a:r>
            <a:endParaRPr lang="en-US" sz="1100" b="0" i="0" u="none" strike="noStrike" cap="none" dirty="0">
              <a:solidFill>
                <a:srgbClr val="000000"/>
              </a:solidFill>
              <a:effectLst/>
              <a:latin typeface="Arial"/>
              <a:ea typeface="Arial"/>
              <a:cs typeface="Arial"/>
              <a:sym typeface="Arial"/>
            </a:endParaRPr>
          </a:p>
          <a:p>
            <a:pPr marL="0" lvl="0" indent="0">
              <a:spcBef>
                <a:spcPts val="0"/>
              </a:spcBef>
              <a:spcAft>
                <a:spcPts val="0"/>
              </a:spcAft>
              <a:buNone/>
            </a:pPr>
            <a:endParaRPr dirty="0"/>
          </a:p>
        </p:txBody>
      </p:sp>
    </p:spTree>
    <p:extLst>
      <p:ext uri="{BB962C8B-B14F-4D97-AF65-F5344CB8AC3E}">
        <p14:creationId xmlns:p14="http://schemas.microsoft.com/office/powerpoint/2010/main" val="28700823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100" b="0" i="0" u="none" strike="noStrike" cap="none" dirty="0">
                <a:solidFill>
                  <a:srgbClr val="000000"/>
                </a:solidFill>
                <a:effectLst/>
                <a:latin typeface="Arial"/>
                <a:ea typeface="Arial"/>
                <a:cs typeface="Arial"/>
                <a:sym typeface="Arial"/>
              </a:rPr>
              <a:t>ECONOMIC ANALYSIS OF ECOSYSTEM </a:t>
            </a:r>
            <a:br>
              <a:rPr lang="en-GB" sz="1100" b="0" i="0" u="none" strike="noStrike" cap="none" dirty="0">
                <a:solidFill>
                  <a:srgbClr val="000000"/>
                </a:solidFill>
                <a:effectLst/>
                <a:latin typeface="Arial"/>
                <a:ea typeface="Arial"/>
                <a:cs typeface="Arial"/>
                <a:sym typeface="Arial"/>
              </a:rPr>
            </a:br>
            <a:r>
              <a:rPr lang="en-GB" sz="1100" b="0" i="0" u="none" strike="noStrike" cap="none" dirty="0">
                <a:solidFill>
                  <a:srgbClr val="000000"/>
                </a:solidFill>
                <a:effectLst/>
                <a:latin typeface="Arial"/>
                <a:ea typeface="Arial"/>
                <a:cs typeface="Arial"/>
                <a:sym typeface="Arial"/>
              </a:rPr>
              <a:t>SERVICES IN THE MEKONG BASIN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Lucy Emerton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Report prepared for WWF Greater Mekong Programme</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20 February 2011</a:t>
            </a:r>
            <a:endParaRPr lang="en-US" sz="1100" b="0" i="0" u="none" strike="noStrike" cap="none" dirty="0">
              <a:solidFill>
                <a:srgbClr val="000000"/>
              </a:solidFill>
              <a:effectLst/>
              <a:latin typeface="Arial"/>
              <a:ea typeface="Arial"/>
              <a:cs typeface="Arial"/>
              <a:sym typeface="Arial"/>
            </a:endParaRPr>
          </a:p>
          <a:p>
            <a:pPr marL="0" lvl="0" indent="0">
              <a:spcBef>
                <a:spcPts val="0"/>
              </a:spcBef>
              <a:spcAft>
                <a:spcPts val="0"/>
              </a:spcAft>
              <a:buNone/>
            </a:pPr>
            <a:endParaRPr dirty="0"/>
          </a:p>
        </p:txBody>
      </p:sp>
    </p:spTree>
    <p:extLst>
      <p:ext uri="{BB962C8B-B14F-4D97-AF65-F5344CB8AC3E}">
        <p14:creationId xmlns:p14="http://schemas.microsoft.com/office/powerpoint/2010/main" val="32223425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100" b="0" i="0" u="none" strike="noStrike" cap="none" dirty="0">
                <a:solidFill>
                  <a:srgbClr val="000000"/>
                </a:solidFill>
                <a:effectLst/>
                <a:latin typeface="Arial"/>
                <a:ea typeface="Arial"/>
                <a:cs typeface="Arial"/>
                <a:sym typeface="Arial"/>
              </a:rPr>
              <a:t>ECONOMIC ANALYSIS OF ECOSYSTEM </a:t>
            </a:r>
            <a:br>
              <a:rPr lang="en-GB" sz="1100" b="0" i="0" u="none" strike="noStrike" cap="none" dirty="0">
                <a:solidFill>
                  <a:srgbClr val="000000"/>
                </a:solidFill>
                <a:effectLst/>
                <a:latin typeface="Arial"/>
                <a:ea typeface="Arial"/>
                <a:cs typeface="Arial"/>
                <a:sym typeface="Arial"/>
              </a:rPr>
            </a:br>
            <a:r>
              <a:rPr lang="en-GB" sz="1100" b="0" i="0" u="none" strike="noStrike" cap="none" dirty="0">
                <a:solidFill>
                  <a:srgbClr val="000000"/>
                </a:solidFill>
                <a:effectLst/>
                <a:latin typeface="Arial"/>
                <a:ea typeface="Arial"/>
                <a:cs typeface="Arial"/>
                <a:sym typeface="Arial"/>
              </a:rPr>
              <a:t>SERVICES IN THE MEKONG BASIN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Lucy Emerton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Report prepared for WWF Greater Mekong Programme</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20 February 2011</a:t>
            </a:r>
            <a:endParaRPr lang="en-US" sz="1100" b="0" i="0" u="none" strike="noStrike" cap="none" dirty="0">
              <a:solidFill>
                <a:srgbClr val="000000"/>
              </a:solidFill>
              <a:effectLst/>
              <a:latin typeface="Arial"/>
              <a:ea typeface="Arial"/>
              <a:cs typeface="Arial"/>
              <a:sym typeface="Arial"/>
            </a:endParaRPr>
          </a:p>
          <a:p>
            <a:pPr marL="0" lvl="0" indent="0">
              <a:spcBef>
                <a:spcPts val="0"/>
              </a:spcBef>
              <a:spcAft>
                <a:spcPts val="0"/>
              </a:spcAft>
              <a:buNone/>
            </a:pPr>
            <a:endParaRPr dirty="0"/>
          </a:p>
        </p:txBody>
      </p:sp>
    </p:spTree>
    <p:extLst>
      <p:ext uri="{BB962C8B-B14F-4D97-AF65-F5344CB8AC3E}">
        <p14:creationId xmlns:p14="http://schemas.microsoft.com/office/powerpoint/2010/main" val="518276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100" b="0" i="0" u="none" strike="noStrike" cap="none" dirty="0">
                <a:solidFill>
                  <a:srgbClr val="000000"/>
                </a:solidFill>
                <a:effectLst/>
                <a:latin typeface="Arial"/>
                <a:ea typeface="Arial"/>
                <a:cs typeface="Arial"/>
                <a:sym typeface="Arial"/>
              </a:rPr>
              <a:t>ECONOMIC ANALYSIS OF ECOSYSTEM </a:t>
            </a:r>
            <a:br>
              <a:rPr lang="en-GB" sz="1100" b="0" i="0" u="none" strike="noStrike" cap="none" dirty="0">
                <a:solidFill>
                  <a:srgbClr val="000000"/>
                </a:solidFill>
                <a:effectLst/>
                <a:latin typeface="Arial"/>
                <a:ea typeface="Arial"/>
                <a:cs typeface="Arial"/>
                <a:sym typeface="Arial"/>
              </a:rPr>
            </a:br>
            <a:r>
              <a:rPr lang="en-GB" sz="1100" b="0" i="0" u="none" strike="noStrike" cap="none" dirty="0">
                <a:solidFill>
                  <a:srgbClr val="000000"/>
                </a:solidFill>
                <a:effectLst/>
                <a:latin typeface="Arial"/>
                <a:ea typeface="Arial"/>
                <a:cs typeface="Arial"/>
                <a:sym typeface="Arial"/>
              </a:rPr>
              <a:t>SERVICES IN THE MEKONG BASIN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Lucy Emerton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Report prepared for WWF Greater Mekong Programme</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20 February 2011</a:t>
            </a:r>
            <a:endParaRPr lang="en-US" sz="1100" b="0" i="0" u="none" strike="noStrike" cap="none" dirty="0">
              <a:solidFill>
                <a:srgbClr val="000000"/>
              </a:solidFill>
              <a:effectLst/>
              <a:latin typeface="Arial"/>
              <a:ea typeface="Arial"/>
              <a:cs typeface="Arial"/>
              <a:sym typeface="Arial"/>
            </a:endParaRPr>
          </a:p>
          <a:p>
            <a:pPr marL="0" lvl="0" indent="0">
              <a:spcBef>
                <a:spcPts val="0"/>
              </a:spcBef>
              <a:spcAft>
                <a:spcPts val="0"/>
              </a:spcAft>
              <a:buNone/>
            </a:pPr>
            <a:endParaRPr dirty="0"/>
          </a:p>
        </p:txBody>
      </p:sp>
    </p:spTree>
    <p:extLst>
      <p:ext uri="{BB962C8B-B14F-4D97-AF65-F5344CB8AC3E}">
        <p14:creationId xmlns:p14="http://schemas.microsoft.com/office/powerpoint/2010/main" val="10084849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100" b="0" i="0" u="none" strike="noStrike" cap="none" dirty="0">
                <a:solidFill>
                  <a:srgbClr val="000000"/>
                </a:solidFill>
                <a:effectLst/>
                <a:latin typeface="Arial"/>
                <a:ea typeface="Arial"/>
                <a:cs typeface="Arial"/>
                <a:sym typeface="Arial"/>
              </a:rPr>
              <a:t>ECONOMIC ANALYSIS OF ECOSYSTEM </a:t>
            </a:r>
            <a:br>
              <a:rPr lang="en-GB" sz="1100" b="0" i="0" u="none" strike="noStrike" cap="none" dirty="0">
                <a:solidFill>
                  <a:srgbClr val="000000"/>
                </a:solidFill>
                <a:effectLst/>
                <a:latin typeface="Arial"/>
                <a:ea typeface="Arial"/>
                <a:cs typeface="Arial"/>
                <a:sym typeface="Arial"/>
              </a:rPr>
            </a:br>
            <a:r>
              <a:rPr lang="en-GB" sz="1100" b="0" i="0" u="none" strike="noStrike" cap="none" dirty="0">
                <a:solidFill>
                  <a:srgbClr val="000000"/>
                </a:solidFill>
                <a:effectLst/>
                <a:latin typeface="Arial"/>
                <a:ea typeface="Arial"/>
                <a:cs typeface="Arial"/>
                <a:sym typeface="Arial"/>
              </a:rPr>
              <a:t>SERVICES IN THE MEKONG BASIN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Lucy Emerton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Report prepared for WWF Greater Mekong Programme</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20 February 2011</a:t>
            </a:r>
            <a:endParaRPr lang="en-US" sz="1100" b="0" i="0" u="none" strike="noStrike" cap="none" dirty="0">
              <a:solidFill>
                <a:srgbClr val="000000"/>
              </a:solidFill>
              <a:effectLst/>
              <a:latin typeface="Arial"/>
              <a:ea typeface="Arial"/>
              <a:cs typeface="Arial"/>
              <a:sym typeface="Arial"/>
            </a:endParaRPr>
          </a:p>
          <a:p>
            <a:pPr marL="0" lvl="0" indent="0">
              <a:spcBef>
                <a:spcPts val="0"/>
              </a:spcBef>
              <a:spcAft>
                <a:spcPts val="0"/>
              </a:spcAft>
              <a:buNone/>
            </a:pPr>
            <a:endParaRPr dirty="0"/>
          </a:p>
        </p:txBody>
      </p:sp>
    </p:spTree>
    <p:extLst>
      <p:ext uri="{BB962C8B-B14F-4D97-AF65-F5344CB8AC3E}">
        <p14:creationId xmlns:p14="http://schemas.microsoft.com/office/powerpoint/2010/main" val="1722339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127194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100" b="0" i="0" u="none" strike="noStrike" cap="none" dirty="0">
                <a:solidFill>
                  <a:srgbClr val="000000"/>
                </a:solidFill>
                <a:effectLst/>
                <a:latin typeface="Arial"/>
                <a:ea typeface="Arial"/>
                <a:cs typeface="Arial"/>
                <a:sym typeface="Arial"/>
              </a:rPr>
              <a:t>ECONOMIC ANALYSIS OF ECOSYSTEM </a:t>
            </a:r>
            <a:br>
              <a:rPr lang="en-GB" sz="1100" b="0" i="0" u="none" strike="noStrike" cap="none" dirty="0">
                <a:solidFill>
                  <a:srgbClr val="000000"/>
                </a:solidFill>
                <a:effectLst/>
                <a:latin typeface="Arial"/>
                <a:ea typeface="Arial"/>
                <a:cs typeface="Arial"/>
                <a:sym typeface="Arial"/>
              </a:rPr>
            </a:br>
            <a:r>
              <a:rPr lang="en-GB" sz="1100" b="0" i="0" u="none" strike="noStrike" cap="none" dirty="0">
                <a:solidFill>
                  <a:srgbClr val="000000"/>
                </a:solidFill>
                <a:effectLst/>
                <a:latin typeface="Arial"/>
                <a:ea typeface="Arial"/>
                <a:cs typeface="Arial"/>
                <a:sym typeface="Arial"/>
              </a:rPr>
              <a:t>SERVICES IN THE MEKONG BASIN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Lucy Emerton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Report prepared for WWF Greater Mekong Programme</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20 February 2011</a:t>
            </a:r>
            <a:endParaRPr lang="en-US" sz="1100" b="0" i="0" u="none" strike="noStrike" cap="none" dirty="0">
              <a:solidFill>
                <a:srgbClr val="000000"/>
              </a:solidFill>
              <a:effectLst/>
              <a:latin typeface="Arial"/>
              <a:ea typeface="Arial"/>
              <a:cs typeface="Arial"/>
              <a:sym typeface="Arial"/>
            </a:endParaRPr>
          </a:p>
          <a:p>
            <a:pPr marL="0" lvl="0" indent="0">
              <a:spcBef>
                <a:spcPts val="0"/>
              </a:spcBef>
              <a:spcAft>
                <a:spcPts val="0"/>
              </a:spcAft>
              <a:buNone/>
            </a:pPr>
            <a:endParaRPr dirty="0"/>
          </a:p>
        </p:txBody>
      </p:sp>
    </p:spTree>
    <p:extLst>
      <p:ext uri="{BB962C8B-B14F-4D97-AF65-F5344CB8AC3E}">
        <p14:creationId xmlns:p14="http://schemas.microsoft.com/office/powerpoint/2010/main" val="3571881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328397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100" b="0" i="0" u="none" strike="noStrike" cap="none" dirty="0">
                <a:solidFill>
                  <a:srgbClr val="000000"/>
                </a:solidFill>
                <a:effectLst/>
                <a:latin typeface="Arial"/>
                <a:ea typeface="Arial"/>
                <a:cs typeface="Arial"/>
                <a:sym typeface="Arial"/>
              </a:rPr>
              <a:t>ECONOMIC ANALYSIS OF ECOSYSTEM </a:t>
            </a:r>
            <a:br>
              <a:rPr lang="en-GB" sz="1100" b="0" i="0" u="none" strike="noStrike" cap="none" dirty="0">
                <a:solidFill>
                  <a:srgbClr val="000000"/>
                </a:solidFill>
                <a:effectLst/>
                <a:latin typeface="Arial"/>
                <a:ea typeface="Arial"/>
                <a:cs typeface="Arial"/>
                <a:sym typeface="Arial"/>
              </a:rPr>
            </a:br>
            <a:r>
              <a:rPr lang="en-GB" sz="1100" b="0" i="0" u="none" strike="noStrike" cap="none" dirty="0">
                <a:solidFill>
                  <a:srgbClr val="000000"/>
                </a:solidFill>
                <a:effectLst/>
                <a:latin typeface="Arial"/>
                <a:ea typeface="Arial"/>
                <a:cs typeface="Arial"/>
                <a:sym typeface="Arial"/>
              </a:rPr>
              <a:t>SERVICES IN THE MEKONG BASIN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Lucy Emerton</a:t>
            </a:r>
            <a:endParaRPr lang="en-US"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Report prepared for WWF Greater Mekong Programme</a:t>
            </a:r>
            <a:endParaRPr lang="en-US" sz="1100" b="0" i="0" u="none" strike="noStrike" cap="none" dirty="0">
              <a:solidFill>
                <a:srgbClr val="000000"/>
              </a:solidFill>
              <a:effectLst/>
              <a:latin typeface="Arial"/>
              <a:ea typeface="Arial"/>
              <a:cs typeface="Arial"/>
              <a:sym typeface="Arial"/>
            </a:endParaRPr>
          </a:p>
          <a:p>
            <a:r>
              <a:rPr lang="en-GB" sz="1100" b="0" i="1" u="none" strike="noStrike" cap="none" dirty="0">
                <a:solidFill>
                  <a:srgbClr val="000000"/>
                </a:solidFill>
                <a:effectLst/>
                <a:latin typeface="Arial"/>
                <a:ea typeface="Arial"/>
                <a:cs typeface="Arial"/>
                <a:sym typeface="Arial"/>
              </a:rPr>
              <a:t>20 February 2011</a:t>
            </a:r>
            <a:endParaRPr lang="en-US" sz="1100" b="0" i="0" u="none" strike="noStrike" cap="none" dirty="0">
              <a:solidFill>
                <a:srgbClr val="000000"/>
              </a:solidFill>
              <a:effectLst/>
              <a:latin typeface="Arial"/>
              <a:ea typeface="Arial"/>
              <a:cs typeface="Arial"/>
              <a:sym typeface="Arial"/>
            </a:endParaRPr>
          </a:p>
          <a:p>
            <a:pPr marL="0" lvl="0" indent="0">
              <a:spcBef>
                <a:spcPts val="0"/>
              </a:spcBef>
              <a:spcAft>
                <a:spcPts val="0"/>
              </a:spcAft>
              <a:buNone/>
            </a:pPr>
            <a:endParaRPr dirty="0"/>
          </a:p>
        </p:txBody>
      </p:sp>
    </p:spTree>
    <p:extLst>
      <p:ext uri="{BB962C8B-B14F-4D97-AF65-F5344CB8AC3E}">
        <p14:creationId xmlns:p14="http://schemas.microsoft.com/office/powerpoint/2010/main" val="1623775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13"/>
        <p:cNvGrpSpPr/>
        <p:nvPr/>
      </p:nvGrpSpPr>
      <p:grpSpPr>
        <a:xfrm>
          <a:off x="0" y="0"/>
          <a:ext cx="0" cy="0"/>
          <a:chOff x="0" y="0"/>
          <a:chExt cx="0" cy="0"/>
        </a:xfrm>
      </p:grpSpPr>
      <p:grpSp>
        <p:nvGrpSpPr>
          <p:cNvPr id="15" name="Shape 15"/>
          <p:cNvGrpSpPr/>
          <p:nvPr/>
        </p:nvGrpSpPr>
        <p:grpSpPr>
          <a:xfrm>
            <a:off x="830392" y="1191256"/>
            <a:ext cx="745763" cy="45826"/>
            <a:chOff x="4580561" y="2589004"/>
            <a:chExt cx="1064464" cy="25200"/>
          </a:xfrm>
        </p:grpSpPr>
        <p:sp>
          <p:nvSpPr>
            <p:cNvPr id="16" name="Shape 1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1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8" name="Shape 18"/>
          <p:cNvSpPr txBox="1">
            <a:spLocks noGrp="1"/>
          </p:cNvSpPr>
          <p:nvPr>
            <p:ph type="ctrTitle"/>
          </p:nvPr>
        </p:nvSpPr>
        <p:spPr>
          <a:xfrm>
            <a:off x="729625" y="1578550"/>
            <a:ext cx="3548400" cy="1594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3000"/>
              <a:buNone/>
              <a:defRPr sz="3000">
                <a:solidFill>
                  <a:schemeClr val="dk2"/>
                </a:solidFill>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a:endParaRPr/>
          </a:p>
        </p:txBody>
      </p:sp>
      <p:sp>
        <p:nvSpPr>
          <p:cNvPr id="19" name="Shape 19"/>
          <p:cNvSpPr txBox="1">
            <a:spLocks noGrp="1"/>
          </p:cNvSpPr>
          <p:nvPr>
            <p:ph type="subTitle" idx="1"/>
          </p:nvPr>
        </p:nvSpPr>
        <p:spPr>
          <a:xfrm>
            <a:off x="729626" y="3172900"/>
            <a:ext cx="3548400" cy="13422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4"/>
        <p:cNvGrpSpPr/>
        <p:nvPr/>
      </p:nvGrpSpPr>
      <p:grpSpPr>
        <a:xfrm>
          <a:off x="0" y="0"/>
          <a:ext cx="0" cy="0"/>
          <a:chOff x="0" y="0"/>
          <a:chExt cx="0" cy="0"/>
        </a:xfrm>
      </p:grpSpPr>
      <p:grpSp>
        <p:nvGrpSpPr>
          <p:cNvPr id="75" name="Shape 75"/>
          <p:cNvGrpSpPr/>
          <p:nvPr/>
        </p:nvGrpSpPr>
        <p:grpSpPr>
          <a:xfrm>
            <a:off x="830392" y="4169130"/>
            <a:ext cx="745763" cy="45826"/>
            <a:chOff x="4580561" y="2589004"/>
            <a:chExt cx="1064464" cy="25200"/>
          </a:xfrm>
        </p:grpSpPr>
        <p:sp>
          <p:nvSpPr>
            <p:cNvPr id="76" name="Shape 76"/>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7" name="Shape 77"/>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78" name="Shape 78"/>
          <p:cNvSpPr txBox="1">
            <a:spLocks noGrp="1"/>
          </p:cNvSpPr>
          <p:nvPr>
            <p:ph type="title"/>
          </p:nvPr>
        </p:nvSpPr>
        <p:spPr>
          <a:xfrm>
            <a:off x="729450" y="733950"/>
            <a:ext cx="7688400" cy="1244700"/>
          </a:xfrm>
          <a:prstGeom prst="rect">
            <a:avLst/>
          </a:prstGeom>
        </p:spPr>
        <p:txBody>
          <a:bodyPr spcFirstLastPara="1" wrap="square" lIns="91425" tIns="91425" rIns="91425" bIns="91425" anchor="t" anchorCtr="0"/>
          <a:lstStyle>
            <a:lvl1pPr lvl="0">
              <a:spcBef>
                <a:spcPts val="0"/>
              </a:spcBef>
              <a:spcAft>
                <a:spcPts val="0"/>
              </a:spcAft>
              <a:buSzPts val="8000"/>
              <a:buNone/>
              <a:defRPr sz="8000"/>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endParaRPr/>
          </a:p>
        </p:txBody>
      </p:sp>
      <p:sp>
        <p:nvSpPr>
          <p:cNvPr id="79" name="Shape 79"/>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lstStyle>
            <a:lvl1pPr marL="457200" lvl="0" indent="-311150">
              <a:spcBef>
                <a:spcPts val="0"/>
              </a:spcBef>
              <a:spcAft>
                <a:spcPts val="0"/>
              </a:spcAft>
              <a:buClr>
                <a:srgbClr val="000000"/>
              </a:buClr>
              <a:buSzPts val="1300"/>
              <a:buChar char="●"/>
              <a:defRPr>
                <a:solidFill>
                  <a:srgbClr val="000000"/>
                </a:solidFill>
              </a:defRPr>
            </a:lvl1pPr>
            <a:lvl2pPr marL="914400" lvl="1" indent="-298450">
              <a:spcBef>
                <a:spcPts val="1600"/>
              </a:spcBef>
              <a:spcAft>
                <a:spcPts val="0"/>
              </a:spcAft>
              <a:buClr>
                <a:srgbClr val="000000"/>
              </a:buClr>
              <a:buSzPts val="1100"/>
              <a:buChar char="○"/>
              <a:defRPr>
                <a:solidFill>
                  <a:srgbClr val="000000"/>
                </a:solidFill>
              </a:defRPr>
            </a:lvl2pPr>
            <a:lvl3pPr marL="1371600" lvl="2" indent="-298450">
              <a:spcBef>
                <a:spcPts val="1600"/>
              </a:spcBef>
              <a:spcAft>
                <a:spcPts val="0"/>
              </a:spcAft>
              <a:buClr>
                <a:srgbClr val="000000"/>
              </a:buClr>
              <a:buSzPts val="1100"/>
              <a:buChar char="■"/>
              <a:defRPr>
                <a:solidFill>
                  <a:srgbClr val="000000"/>
                </a:solidFill>
              </a:defRPr>
            </a:lvl3pPr>
            <a:lvl4pPr marL="1828800" lvl="3" indent="-298450">
              <a:spcBef>
                <a:spcPts val="1600"/>
              </a:spcBef>
              <a:spcAft>
                <a:spcPts val="0"/>
              </a:spcAft>
              <a:buClr>
                <a:srgbClr val="000000"/>
              </a:buClr>
              <a:buSzPts val="1100"/>
              <a:buChar char="●"/>
              <a:defRPr>
                <a:solidFill>
                  <a:srgbClr val="000000"/>
                </a:solidFill>
              </a:defRPr>
            </a:lvl4pPr>
            <a:lvl5pPr marL="2286000" lvl="4" indent="-298450">
              <a:spcBef>
                <a:spcPts val="1600"/>
              </a:spcBef>
              <a:spcAft>
                <a:spcPts val="0"/>
              </a:spcAft>
              <a:buClr>
                <a:srgbClr val="000000"/>
              </a:buClr>
              <a:buSzPts val="1100"/>
              <a:buChar char="○"/>
              <a:defRPr>
                <a:solidFill>
                  <a:srgbClr val="000000"/>
                </a:solidFill>
              </a:defRPr>
            </a:lvl5pPr>
            <a:lvl6pPr marL="2743200" lvl="5" indent="-298450">
              <a:spcBef>
                <a:spcPts val="1600"/>
              </a:spcBef>
              <a:spcAft>
                <a:spcPts val="0"/>
              </a:spcAft>
              <a:buClr>
                <a:srgbClr val="000000"/>
              </a:buClr>
              <a:buSzPts val="1100"/>
              <a:buChar char="■"/>
              <a:defRPr>
                <a:solidFill>
                  <a:srgbClr val="000000"/>
                </a:solidFill>
              </a:defRPr>
            </a:lvl6pPr>
            <a:lvl7pPr marL="3200400" lvl="6" indent="-298450">
              <a:spcBef>
                <a:spcPts val="1600"/>
              </a:spcBef>
              <a:spcAft>
                <a:spcPts val="0"/>
              </a:spcAft>
              <a:buClr>
                <a:srgbClr val="000000"/>
              </a:buClr>
              <a:buSzPts val="1100"/>
              <a:buChar char="●"/>
              <a:defRPr>
                <a:solidFill>
                  <a:srgbClr val="000000"/>
                </a:solidFill>
              </a:defRPr>
            </a:lvl7pPr>
            <a:lvl8pPr marL="3657600" lvl="7" indent="-298450">
              <a:spcBef>
                <a:spcPts val="1600"/>
              </a:spcBef>
              <a:spcAft>
                <a:spcPts val="0"/>
              </a:spcAft>
              <a:buClr>
                <a:srgbClr val="000000"/>
              </a:buClr>
              <a:buSzPts val="1100"/>
              <a:buChar char="○"/>
              <a:defRPr>
                <a:solidFill>
                  <a:srgbClr val="000000"/>
                </a:solidFill>
              </a:defRPr>
            </a:lvl8pPr>
            <a:lvl9pPr marL="4114800" lvl="8" indent="-298450">
              <a:spcBef>
                <a:spcPts val="1600"/>
              </a:spcBef>
              <a:spcAft>
                <a:spcPts val="1600"/>
              </a:spcAft>
              <a:buClr>
                <a:srgbClr val="000000"/>
              </a:buClr>
              <a:buSzPts val="1100"/>
              <a:buChar char="■"/>
              <a:defRPr>
                <a:solidFill>
                  <a:srgbClr val="000000"/>
                </a:solidFill>
              </a:defRPr>
            </a:lvl9pPr>
          </a:lstStyle>
          <a:p>
            <a:endParaRPr/>
          </a:p>
        </p:txBody>
      </p:sp>
      <p:sp>
        <p:nvSpPr>
          <p:cNvPr id="80" name="Shape 8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
        <p:nvSpPr>
          <p:cNvPr id="81" name="Shape 81"/>
          <p:cNvSpPr txBox="1">
            <a:spLocks noGrp="1"/>
          </p:cNvSpPr>
          <p:nvPr>
            <p:ph type="sldNum" idx="2"/>
          </p:nvPr>
        </p:nvSpPr>
        <p:spPr>
          <a:xfrm>
            <a:off x="8417727" y="213076"/>
            <a:ext cx="548700" cy="393600"/>
          </a:xfrm>
          <a:prstGeom prst="rect">
            <a:avLst/>
          </a:prstGeom>
        </p:spPr>
        <p:txBody>
          <a:bodyPr spcFirstLastPara="1" wrap="square" lIns="91425" tIns="91425" rIns="91425" bIns="91425" anchor="ctr" anchorCtr="0">
            <a:noAutofit/>
          </a:bodyPr>
          <a:lstStyle>
            <a:lvl1pPr lvl="0" rtl="0">
              <a:buNone/>
              <a:defRPr sz="1800"/>
            </a:lvl1pPr>
            <a:lvl2pPr lvl="1" rtl="0">
              <a:buNone/>
              <a:defRPr sz="1800"/>
            </a:lvl2pPr>
            <a:lvl3pPr lvl="2" rtl="0">
              <a:buNone/>
              <a:defRPr sz="1800"/>
            </a:lvl3pPr>
            <a:lvl4pPr lvl="3" rtl="0">
              <a:buNone/>
              <a:defRPr sz="1800"/>
            </a:lvl4pPr>
            <a:lvl5pPr lvl="4" rtl="0">
              <a:buNone/>
              <a:defRPr sz="1800"/>
            </a:lvl5pPr>
            <a:lvl6pPr lvl="5" rtl="0">
              <a:buNone/>
              <a:defRPr sz="1800"/>
            </a:lvl6pPr>
            <a:lvl7pPr lvl="6" rtl="0">
              <a:buNone/>
              <a:defRPr sz="1800"/>
            </a:lvl7pPr>
            <a:lvl8pPr lvl="7" rtl="0">
              <a:buNone/>
              <a:defRPr sz="1800"/>
            </a:lvl8pPr>
            <a:lvl9pPr lvl="8" rtl="0">
              <a:buNone/>
              <a:defRPr sz="1800"/>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2"/>
        <p:cNvGrpSpPr/>
        <p:nvPr/>
      </p:nvGrpSpPr>
      <p:grpSpPr>
        <a:xfrm>
          <a:off x="0" y="0"/>
          <a:ext cx="0" cy="0"/>
          <a:chOff x="0" y="0"/>
          <a:chExt cx="0" cy="0"/>
        </a:xfrm>
      </p:grpSpPr>
      <p:sp>
        <p:nvSpPr>
          <p:cNvPr id="83" name="Shape 83"/>
          <p:cNvSpPr txBox="1">
            <a:spLocks noGrp="1"/>
          </p:cNvSpPr>
          <p:nvPr>
            <p:ph type="sldNum" idx="12"/>
          </p:nvPr>
        </p:nvSpPr>
        <p:spPr>
          <a:xfrm>
            <a:off x="8417727" y="213076"/>
            <a:ext cx="548700" cy="393600"/>
          </a:xfrm>
          <a:prstGeom prst="rect">
            <a:avLst/>
          </a:prstGeom>
        </p:spPr>
        <p:txBody>
          <a:bodyPr spcFirstLastPara="1" wrap="square" lIns="91425" tIns="91425" rIns="91425" bIns="91425" anchor="ctr" anchorCtr="0">
            <a:noAutofit/>
          </a:bodyPr>
          <a:lstStyle>
            <a:lvl1pPr lvl="0" rtl="0">
              <a:buNone/>
              <a:defRPr sz="1800"/>
            </a:lvl1pPr>
            <a:lvl2pPr lvl="1" rtl="0">
              <a:buNone/>
              <a:defRPr sz="1800"/>
            </a:lvl2pPr>
            <a:lvl3pPr lvl="2" rtl="0">
              <a:buNone/>
              <a:defRPr sz="1800"/>
            </a:lvl3pPr>
            <a:lvl4pPr lvl="3" rtl="0">
              <a:buNone/>
              <a:defRPr sz="1800"/>
            </a:lvl4pPr>
            <a:lvl5pPr lvl="4" rtl="0">
              <a:buNone/>
              <a:defRPr sz="1800"/>
            </a:lvl5pPr>
            <a:lvl6pPr lvl="5" rtl="0">
              <a:buNone/>
              <a:defRPr sz="1800"/>
            </a:lvl6pPr>
            <a:lvl7pPr lvl="6" rtl="0">
              <a:buNone/>
              <a:defRPr sz="1800"/>
            </a:lvl7pPr>
            <a:lvl8pPr lvl="7" rtl="0">
              <a:buNone/>
              <a:defRPr sz="1800"/>
            </a:lvl8pPr>
            <a:lvl9pPr lvl="8" rtl="0">
              <a:buNone/>
              <a:defRPr sz="1800"/>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FB71FE-E705-4240-9D39-9CE65952B521}" type="datetimeFigureOut">
              <a:rPr lang="en-US" smtClean="0"/>
              <a:t>3/15/18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D82C6C-C8BB-406C-A7BD-463CE9EF25E3}" type="slidenum">
              <a:rPr lang="en-US" smtClean="0"/>
              <a:t>‹#›</a:t>
            </a:fld>
            <a:endParaRPr lang="en-US"/>
          </a:p>
        </p:txBody>
      </p:sp>
    </p:spTree>
    <p:extLst>
      <p:ext uri="{BB962C8B-B14F-4D97-AF65-F5344CB8AC3E}">
        <p14:creationId xmlns:p14="http://schemas.microsoft.com/office/powerpoint/2010/main" val="3572811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20"/>
        <p:cNvGrpSpPr/>
        <p:nvPr/>
      </p:nvGrpSpPr>
      <p:grpSpPr>
        <a:xfrm>
          <a:off x="0" y="0"/>
          <a:ext cx="0" cy="0"/>
          <a:chOff x="0" y="0"/>
          <a:chExt cx="0" cy="0"/>
        </a:xfrm>
      </p:grpSpPr>
      <p:grpSp>
        <p:nvGrpSpPr>
          <p:cNvPr id="21" name="Shape 21"/>
          <p:cNvGrpSpPr/>
          <p:nvPr/>
        </p:nvGrpSpPr>
        <p:grpSpPr>
          <a:xfrm>
            <a:off x="830392" y="1191256"/>
            <a:ext cx="745763" cy="45826"/>
            <a:chOff x="4580561" y="2589004"/>
            <a:chExt cx="1064464" cy="25200"/>
          </a:xfrm>
        </p:grpSpPr>
        <p:sp>
          <p:nvSpPr>
            <p:cNvPr id="22" name="Shape 22"/>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 name="Shape 2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4" name="Shape 24"/>
          <p:cNvSpPr txBox="1">
            <a:spLocks noGrp="1"/>
          </p:cNvSpPr>
          <p:nvPr>
            <p:ph type="title"/>
          </p:nvPr>
        </p:nvSpPr>
        <p:spPr>
          <a:xfrm>
            <a:off x="729450" y="1322450"/>
            <a:ext cx="7688400" cy="1518600"/>
          </a:xfrm>
          <a:prstGeom prst="rect">
            <a:avLst/>
          </a:prstGeom>
          <a:ln>
            <a:noFill/>
          </a:ln>
        </p:spPr>
        <p:txBody>
          <a:bodyPr spcFirstLastPara="1" wrap="square" lIns="91425" tIns="91425" rIns="91425" bIns="91425" anchor="t" anchorCtr="0"/>
          <a:lstStyle>
            <a:lvl1pPr lvl="0">
              <a:spcBef>
                <a:spcPts val="0"/>
              </a:spcBef>
              <a:spcAft>
                <a:spcPts val="0"/>
              </a:spcAft>
              <a:buSzPts val="3600"/>
              <a:buNone/>
              <a:defRPr sz="3600" b="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5" name="Shape 2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
        <p:nvSpPr>
          <p:cNvPr id="26" name="Shape 26"/>
          <p:cNvSpPr txBox="1">
            <a:spLocks noGrp="1"/>
          </p:cNvSpPr>
          <p:nvPr>
            <p:ph type="sldNum" idx="2"/>
          </p:nvPr>
        </p:nvSpPr>
        <p:spPr>
          <a:xfrm>
            <a:off x="8417727" y="213076"/>
            <a:ext cx="548700" cy="393600"/>
          </a:xfrm>
          <a:prstGeom prst="rect">
            <a:avLst/>
          </a:prstGeom>
        </p:spPr>
        <p:txBody>
          <a:bodyPr spcFirstLastPara="1" wrap="square" lIns="91425" tIns="91425" rIns="91425" bIns="91425" anchor="ctr" anchorCtr="0">
            <a:noAutofit/>
          </a:bodyPr>
          <a:lstStyle>
            <a:lvl1pPr lvl="0" rtl="0">
              <a:buNone/>
              <a:defRPr sz="1800"/>
            </a:lvl1pPr>
            <a:lvl2pPr lvl="1" rtl="0">
              <a:buNone/>
              <a:defRPr sz="1800"/>
            </a:lvl2pPr>
            <a:lvl3pPr lvl="2" rtl="0">
              <a:buNone/>
              <a:defRPr sz="1800"/>
            </a:lvl3pPr>
            <a:lvl4pPr lvl="3" rtl="0">
              <a:buNone/>
              <a:defRPr sz="1800"/>
            </a:lvl4pPr>
            <a:lvl5pPr lvl="4" rtl="0">
              <a:buNone/>
              <a:defRPr sz="1800"/>
            </a:lvl5pPr>
            <a:lvl6pPr lvl="5" rtl="0">
              <a:buNone/>
              <a:defRPr sz="1800"/>
            </a:lvl6pPr>
            <a:lvl7pPr lvl="6" rtl="0">
              <a:buNone/>
              <a:defRPr sz="1800"/>
            </a:lvl7pPr>
            <a:lvl8pPr lvl="7" rtl="0">
              <a:buNone/>
              <a:defRPr sz="1800"/>
            </a:lvl8pPr>
            <a:lvl9pPr lvl="8" rtl="0">
              <a:buNone/>
              <a:defRPr sz="1800"/>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
        <p:cNvGrpSpPr/>
        <p:nvPr/>
      </p:nvGrpSpPr>
      <p:grpSpPr>
        <a:xfrm>
          <a:off x="0" y="0"/>
          <a:ext cx="0" cy="0"/>
          <a:chOff x="0" y="0"/>
          <a:chExt cx="0" cy="0"/>
        </a:xfrm>
      </p:grpSpPr>
      <p:pic>
        <p:nvPicPr>
          <p:cNvPr id="28" name="Shape 28"/>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201"/>
            <a:ext cx="9144000" cy="5143098"/>
          </a:xfrm>
          <a:prstGeom prst="rect">
            <a:avLst/>
          </a:prstGeom>
          <a:noFill/>
          <a:ln>
            <a:noFill/>
          </a:ln>
        </p:spPr>
      </p:pic>
      <p:grpSp>
        <p:nvGrpSpPr>
          <p:cNvPr id="29" name="Shape 29"/>
          <p:cNvGrpSpPr/>
          <p:nvPr/>
        </p:nvGrpSpPr>
        <p:grpSpPr>
          <a:xfrm>
            <a:off x="830392" y="1191256"/>
            <a:ext cx="745763" cy="45826"/>
            <a:chOff x="4580561" y="2589004"/>
            <a:chExt cx="1064464" cy="25200"/>
          </a:xfrm>
        </p:grpSpPr>
        <p:sp>
          <p:nvSpPr>
            <p:cNvPr id="30" name="Shape 30"/>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 name="Shape 31"/>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2" name="Shape 32"/>
          <p:cNvSpPr txBox="1">
            <a:spLocks noGrp="1"/>
          </p:cNvSpPr>
          <p:nvPr>
            <p:ph type="title"/>
          </p:nvPr>
        </p:nvSpPr>
        <p:spPr>
          <a:xfrm>
            <a:off x="830400" y="142275"/>
            <a:ext cx="7688700" cy="535200"/>
          </a:xfrm>
          <a:prstGeom prst="rect">
            <a:avLst/>
          </a:prstGeom>
        </p:spPr>
        <p:txBody>
          <a:bodyPr spcFirstLastPara="1" wrap="square" lIns="91425" tIns="91425" rIns="91425" bIns="91425" anchor="t" anchorCtr="0"/>
          <a:lstStyle>
            <a:lvl1pPr lvl="0">
              <a:spcBef>
                <a:spcPts val="0"/>
              </a:spcBef>
              <a:spcAft>
                <a:spcPts val="0"/>
              </a:spcAft>
              <a:buClr>
                <a:srgbClr val="FFFFFF"/>
              </a:buClr>
              <a:buSzPts val="2600"/>
              <a:buNone/>
              <a:defRPr sz="2600">
                <a:solidFill>
                  <a:srgbClr val="FFFFFF"/>
                </a:solidFill>
              </a:defRPr>
            </a:lvl1pPr>
            <a:lvl2pPr lvl="1">
              <a:spcBef>
                <a:spcPts val="0"/>
              </a:spcBef>
              <a:spcAft>
                <a:spcPts val="0"/>
              </a:spcAft>
              <a:buClr>
                <a:srgbClr val="FFFFFF"/>
              </a:buClr>
              <a:buSzPts val="2600"/>
              <a:buNone/>
              <a:defRPr sz="2600">
                <a:solidFill>
                  <a:srgbClr val="FFFFFF"/>
                </a:solidFill>
              </a:defRPr>
            </a:lvl2pPr>
            <a:lvl3pPr lvl="2">
              <a:spcBef>
                <a:spcPts val="0"/>
              </a:spcBef>
              <a:spcAft>
                <a:spcPts val="0"/>
              </a:spcAft>
              <a:buClr>
                <a:srgbClr val="FFFFFF"/>
              </a:buClr>
              <a:buSzPts val="2600"/>
              <a:buNone/>
              <a:defRPr sz="2600">
                <a:solidFill>
                  <a:srgbClr val="FFFFFF"/>
                </a:solidFill>
              </a:defRPr>
            </a:lvl3pPr>
            <a:lvl4pPr lvl="3">
              <a:spcBef>
                <a:spcPts val="0"/>
              </a:spcBef>
              <a:spcAft>
                <a:spcPts val="0"/>
              </a:spcAft>
              <a:buClr>
                <a:srgbClr val="FFFFFF"/>
              </a:buClr>
              <a:buSzPts val="2600"/>
              <a:buNone/>
              <a:defRPr sz="2600">
                <a:solidFill>
                  <a:srgbClr val="FFFFFF"/>
                </a:solidFill>
              </a:defRPr>
            </a:lvl4pPr>
            <a:lvl5pPr lvl="4">
              <a:spcBef>
                <a:spcPts val="0"/>
              </a:spcBef>
              <a:spcAft>
                <a:spcPts val="0"/>
              </a:spcAft>
              <a:buClr>
                <a:srgbClr val="FFFFFF"/>
              </a:buClr>
              <a:buSzPts val="2600"/>
              <a:buNone/>
              <a:defRPr sz="2600">
                <a:solidFill>
                  <a:srgbClr val="FFFFFF"/>
                </a:solidFill>
              </a:defRPr>
            </a:lvl5pPr>
            <a:lvl6pPr lvl="5">
              <a:spcBef>
                <a:spcPts val="0"/>
              </a:spcBef>
              <a:spcAft>
                <a:spcPts val="0"/>
              </a:spcAft>
              <a:buClr>
                <a:srgbClr val="FFFFFF"/>
              </a:buClr>
              <a:buSzPts val="2600"/>
              <a:buNone/>
              <a:defRPr sz="2600">
                <a:solidFill>
                  <a:srgbClr val="FFFFFF"/>
                </a:solidFill>
              </a:defRPr>
            </a:lvl6pPr>
            <a:lvl7pPr lvl="6">
              <a:spcBef>
                <a:spcPts val="0"/>
              </a:spcBef>
              <a:spcAft>
                <a:spcPts val="0"/>
              </a:spcAft>
              <a:buClr>
                <a:srgbClr val="FFFFFF"/>
              </a:buClr>
              <a:buSzPts val="2600"/>
              <a:buNone/>
              <a:defRPr sz="2600">
                <a:solidFill>
                  <a:srgbClr val="FFFFFF"/>
                </a:solidFill>
              </a:defRPr>
            </a:lvl7pPr>
            <a:lvl8pPr lvl="7">
              <a:spcBef>
                <a:spcPts val="0"/>
              </a:spcBef>
              <a:spcAft>
                <a:spcPts val="0"/>
              </a:spcAft>
              <a:buClr>
                <a:srgbClr val="FFFFFF"/>
              </a:buClr>
              <a:buSzPts val="2600"/>
              <a:buNone/>
              <a:defRPr sz="2600">
                <a:solidFill>
                  <a:srgbClr val="FFFFFF"/>
                </a:solidFill>
              </a:defRPr>
            </a:lvl8pPr>
            <a:lvl9pPr lvl="8">
              <a:spcBef>
                <a:spcPts val="0"/>
              </a:spcBef>
              <a:spcAft>
                <a:spcPts val="0"/>
              </a:spcAft>
              <a:buClr>
                <a:srgbClr val="FFFFFF"/>
              </a:buClr>
              <a:buSzPts val="2600"/>
              <a:buNone/>
              <a:defRPr sz="2600">
                <a:solidFill>
                  <a:srgbClr val="FFFFFF"/>
                </a:solidFill>
              </a:defRPr>
            </a:lvl9pPr>
          </a:lstStyle>
          <a:p>
            <a:endParaRPr/>
          </a:p>
        </p:txBody>
      </p:sp>
      <p:sp>
        <p:nvSpPr>
          <p:cNvPr id="33" name="Shape 33"/>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4" name="Shape 34"/>
          <p:cNvSpPr txBox="1">
            <a:spLocks noGrp="1"/>
          </p:cNvSpPr>
          <p:nvPr>
            <p:ph type="sldNum" idx="12"/>
          </p:nvPr>
        </p:nvSpPr>
        <p:spPr>
          <a:xfrm>
            <a:off x="8417727" y="213076"/>
            <a:ext cx="548700" cy="393600"/>
          </a:xfrm>
          <a:prstGeom prst="rect">
            <a:avLst/>
          </a:prstGeom>
        </p:spPr>
        <p:txBody>
          <a:bodyPr spcFirstLastPara="1" wrap="square" lIns="91425" tIns="91425" rIns="91425" bIns="91425" anchor="ctr" anchorCtr="0">
            <a:noAutofit/>
          </a:bodyPr>
          <a:lstStyle>
            <a:lvl1pPr lvl="0" rtl="0">
              <a:buNone/>
              <a:defRPr sz="1800"/>
            </a:lvl1pPr>
            <a:lvl2pPr lvl="1" rtl="0">
              <a:buNone/>
              <a:defRPr sz="1800"/>
            </a:lvl2pPr>
            <a:lvl3pPr lvl="2" rtl="0">
              <a:buNone/>
              <a:defRPr sz="1800"/>
            </a:lvl3pPr>
            <a:lvl4pPr lvl="3" rtl="0">
              <a:buNone/>
              <a:defRPr sz="1800"/>
            </a:lvl4pPr>
            <a:lvl5pPr lvl="4" rtl="0">
              <a:buNone/>
              <a:defRPr sz="1800"/>
            </a:lvl5pPr>
            <a:lvl6pPr lvl="5" rtl="0">
              <a:buNone/>
              <a:defRPr sz="1800"/>
            </a:lvl6pPr>
            <a:lvl7pPr lvl="6" rtl="0">
              <a:buNone/>
              <a:defRPr sz="1800"/>
            </a:lvl7pPr>
            <a:lvl8pPr lvl="7" rtl="0">
              <a:buNone/>
              <a:defRPr sz="1800"/>
            </a:lvl8pPr>
            <a:lvl9pPr lvl="8" rtl="0">
              <a:buNone/>
              <a:defRPr sz="1800"/>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5"/>
        <p:cNvGrpSpPr/>
        <p:nvPr/>
      </p:nvGrpSpPr>
      <p:grpSpPr>
        <a:xfrm>
          <a:off x="0" y="0"/>
          <a:ext cx="0" cy="0"/>
          <a:chOff x="0" y="0"/>
          <a:chExt cx="0" cy="0"/>
        </a:xfrm>
      </p:grpSpPr>
      <p:grpSp>
        <p:nvGrpSpPr>
          <p:cNvPr id="36" name="Shape 36"/>
          <p:cNvGrpSpPr/>
          <p:nvPr/>
        </p:nvGrpSpPr>
        <p:grpSpPr>
          <a:xfrm>
            <a:off x="830392" y="1191256"/>
            <a:ext cx="745763" cy="45826"/>
            <a:chOff x="4580561" y="2589004"/>
            <a:chExt cx="1064464" cy="25200"/>
          </a:xfrm>
        </p:grpSpPr>
        <p:sp>
          <p:nvSpPr>
            <p:cNvPr id="37" name="Shape 3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 name="Shape 38"/>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9" name="Shape 39"/>
          <p:cNvSpPr txBox="1">
            <a:spLocks noGrp="1"/>
          </p:cNvSpPr>
          <p:nvPr>
            <p:ph type="title"/>
          </p:nvPr>
        </p:nvSpPr>
        <p:spPr>
          <a:xfrm>
            <a:off x="727800" y="142275"/>
            <a:ext cx="7688400" cy="535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40" name="Shape 40"/>
          <p:cNvSpPr txBox="1">
            <a:spLocks noGrp="1"/>
          </p:cNvSpPr>
          <p:nvPr>
            <p:ph type="body" idx="1"/>
          </p:nvPr>
        </p:nvSpPr>
        <p:spPr>
          <a:xfrm>
            <a:off x="729325" y="1441200"/>
            <a:ext cx="3774300" cy="22611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1" name="Shape 41"/>
          <p:cNvSpPr txBox="1">
            <a:spLocks noGrp="1"/>
          </p:cNvSpPr>
          <p:nvPr>
            <p:ph type="body" idx="2"/>
          </p:nvPr>
        </p:nvSpPr>
        <p:spPr>
          <a:xfrm>
            <a:off x="4643604" y="1509750"/>
            <a:ext cx="3774300" cy="22611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2" name="Shape 42"/>
          <p:cNvSpPr txBox="1">
            <a:spLocks noGrp="1"/>
          </p:cNvSpPr>
          <p:nvPr>
            <p:ph type="sldNum" idx="12"/>
          </p:nvPr>
        </p:nvSpPr>
        <p:spPr>
          <a:xfrm>
            <a:off x="8417727" y="213076"/>
            <a:ext cx="548700" cy="393600"/>
          </a:xfrm>
          <a:prstGeom prst="rect">
            <a:avLst/>
          </a:prstGeom>
        </p:spPr>
        <p:txBody>
          <a:bodyPr spcFirstLastPara="1" wrap="square" lIns="91425" tIns="91425" rIns="91425" bIns="91425" anchor="ctr" anchorCtr="0">
            <a:noAutofit/>
          </a:bodyPr>
          <a:lstStyle>
            <a:lvl1pPr lvl="0" rtl="0">
              <a:buNone/>
              <a:defRPr sz="1800"/>
            </a:lvl1pPr>
            <a:lvl2pPr lvl="1" rtl="0">
              <a:buNone/>
              <a:defRPr sz="1800"/>
            </a:lvl2pPr>
            <a:lvl3pPr lvl="2" rtl="0">
              <a:buNone/>
              <a:defRPr sz="1800"/>
            </a:lvl3pPr>
            <a:lvl4pPr lvl="3" rtl="0">
              <a:buNone/>
              <a:defRPr sz="1800"/>
            </a:lvl4pPr>
            <a:lvl5pPr lvl="4" rtl="0">
              <a:buNone/>
              <a:defRPr sz="1800"/>
            </a:lvl5pPr>
            <a:lvl6pPr lvl="5" rtl="0">
              <a:buNone/>
              <a:defRPr sz="1800"/>
            </a:lvl6pPr>
            <a:lvl7pPr lvl="6" rtl="0">
              <a:buNone/>
              <a:defRPr sz="1800"/>
            </a:lvl7pPr>
            <a:lvl8pPr lvl="7" rtl="0">
              <a:buNone/>
              <a:defRPr sz="1800"/>
            </a:lvl8pPr>
            <a:lvl9pPr lvl="8" rtl="0">
              <a:buNone/>
              <a:defRPr sz="1800"/>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grpSp>
        <p:nvGrpSpPr>
          <p:cNvPr id="44" name="Shape 44"/>
          <p:cNvGrpSpPr/>
          <p:nvPr/>
        </p:nvGrpSpPr>
        <p:grpSpPr>
          <a:xfrm>
            <a:off x="830392" y="1191256"/>
            <a:ext cx="745763" cy="45826"/>
            <a:chOff x="4580561" y="2589004"/>
            <a:chExt cx="1064464" cy="25200"/>
          </a:xfrm>
        </p:grpSpPr>
        <p:sp>
          <p:nvSpPr>
            <p:cNvPr id="45" name="Shape 4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 name="Shape 4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47" name="Shape 47"/>
          <p:cNvSpPr txBox="1">
            <a:spLocks noGrp="1"/>
          </p:cNvSpPr>
          <p:nvPr>
            <p:ph type="title"/>
          </p:nvPr>
        </p:nvSpPr>
        <p:spPr>
          <a:xfrm>
            <a:off x="776875" y="142275"/>
            <a:ext cx="7688400" cy="535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48" name="Shape 48"/>
          <p:cNvSpPr txBox="1">
            <a:spLocks noGrp="1"/>
          </p:cNvSpPr>
          <p:nvPr>
            <p:ph type="sldNum" idx="12"/>
          </p:nvPr>
        </p:nvSpPr>
        <p:spPr>
          <a:xfrm>
            <a:off x="8417727" y="213076"/>
            <a:ext cx="548700" cy="393600"/>
          </a:xfrm>
          <a:prstGeom prst="rect">
            <a:avLst/>
          </a:prstGeom>
        </p:spPr>
        <p:txBody>
          <a:bodyPr spcFirstLastPara="1" wrap="square" lIns="91425" tIns="91425" rIns="91425" bIns="91425" anchor="ctr" anchorCtr="0">
            <a:noAutofit/>
          </a:bodyPr>
          <a:lstStyle>
            <a:lvl1pPr lvl="0" rtl="0">
              <a:buNone/>
              <a:defRPr sz="1800"/>
            </a:lvl1pPr>
            <a:lvl2pPr lvl="1" rtl="0">
              <a:buNone/>
              <a:defRPr sz="1800"/>
            </a:lvl2pPr>
            <a:lvl3pPr lvl="2" rtl="0">
              <a:buNone/>
              <a:defRPr sz="1800"/>
            </a:lvl3pPr>
            <a:lvl4pPr lvl="3" rtl="0">
              <a:buNone/>
              <a:defRPr sz="1800"/>
            </a:lvl4pPr>
            <a:lvl5pPr lvl="4" rtl="0">
              <a:buNone/>
              <a:defRPr sz="1800"/>
            </a:lvl5pPr>
            <a:lvl6pPr lvl="5" rtl="0">
              <a:buNone/>
              <a:defRPr sz="1800"/>
            </a:lvl6pPr>
            <a:lvl7pPr lvl="6" rtl="0">
              <a:buNone/>
              <a:defRPr sz="1800"/>
            </a:lvl7pPr>
            <a:lvl8pPr lvl="7" rtl="0">
              <a:buNone/>
              <a:defRPr sz="1800"/>
            </a:lvl8pPr>
            <a:lvl9pPr lvl="8" rtl="0">
              <a:buNone/>
              <a:defRPr sz="1800"/>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9"/>
        <p:cNvGrpSpPr/>
        <p:nvPr/>
      </p:nvGrpSpPr>
      <p:grpSpPr>
        <a:xfrm>
          <a:off x="0" y="0"/>
          <a:ext cx="0" cy="0"/>
          <a:chOff x="0" y="0"/>
          <a:chExt cx="0" cy="0"/>
        </a:xfrm>
      </p:grpSpPr>
      <p:grpSp>
        <p:nvGrpSpPr>
          <p:cNvPr id="50" name="Shape 50"/>
          <p:cNvGrpSpPr/>
          <p:nvPr/>
        </p:nvGrpSpPr>
        <p:grpSpPr>
          <a:xfrm>
            <a:off x="830392" y="1191256"/>
            <a:ext cx="745763" cy="45826"/>
            <a:chOff x="4580561" y="2589004"/>
            <a:chExt cx="1064464" cy="25200"/>
          </a:xfrm>
        </p:grpSpPr>
        <p:sp>
          <p:nvSpPr>
            <p:cNvPr id="51" name="Shape 51"/>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2" name="Shape 5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53" name="Shape 53"/>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54" name="Shape 54"/>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5" name="Shape 55"/>
          <p:cNvSpPr txBox="1">
            <a:spLocks noGrp="1"/>
          </p:cNvSpPr>
          <p:nvPr>
            <p:ph type="sldNum" idx="12"/>
          </p:nvPr>
        </p:nvSpPr>
        <p:spPr>
          <a:xfrm>
            <a:off x="8417727" y="213076"/>
            <a:ext cx="548700" cy="393600"/>
          </a:xfrm>
          <a:prstGeom prst="rect">
            <a:avLst/>
          </a:prstGeom>
        </p:spPr>
        <p:txBody>
          <a:bodyPr spcFirstLastPara="1" wrap="square" lIns="91425" tIns="91425" rIns="91425" bIns="91425" anchor="ctr" anchorCtr="0">
            <a:noAutofit/>
          </a:bodyPr>
          <a:lstStyle>
            <a:lvl1pPr lvl="0" rtl="0">
              <a:buNone/>
              <a:defRPr sz="1800"/>
            </a:lvl1pPr>
            <a:lvl2pPr lvl="1" rtl="0">
              <a:buNone/>
              <a:defRPr sz="1800"/>
            </a:lvl2pPr>
            <a:lvl3pPr lvl="2" rtl="0">
              <a:buNone/>
              <a:defRPr sz="1800"/>
            </a:lvl3pPr>
            <a:lvl4pPr lvl="3" rtl="0">
              <a:buNone/>
              <a:defRPr sz="1800"/>
            </a:lvl4pPr>
            <a:lvl5pPr lvl="4" rtl="0">
              <a:buNone/>
              <a:defRPr sz="1800"/>
            </a:lvl5pPr>
            <a:lvl6pPr lvl="5" rtl="0">
              <a:buNone/>
              <a:defRPr sz="1800"/>
            </a:lvl6pPr>
            <a:lvl7pPr lvl="6" rtl="0">
              <a:buNone/>
              <a:defRPr sz="1800"/>
            </a:lvl7pPr>
            <a:lvl8pPr lvl="7" rtl="0">
              <a:buNone/>
              <a:defRPr sz="1800"/>
            </a:lvl8pPr>
            <a:lvl9pPr lvl="8" rtl="0">
              <a:buNone/>
              <a:defRPr sz="1800"/>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6"/>
        <p:cNvGrpSpPr/>
        <p:nvPr/>
      </p:nvGrpSpPr>
      <p:grpSpPr>
        <a:xfrm>
          <a:off x="0" y="0"/>
          <a:ext cx="0" cy="0"/>
          <a:chOff x="0" y="0"/>
          <a:chExt cx="0" cy="0"/>
        </a:xfrm>
      </p:grpSpPr>
      <p:grpSp>
        <p:nvGrpSpPr>
          <p:cNvPr id="57" name="Shape 57"/>
          <p:cNvGrpSpPr/>
          <p:nvPr/>
        </p:nvGrpSpPr>
        <p:grpSpPr>
          <a:xfrm>
            <a:off x="830392" y="4169130"/>
            <a:ext cx="745763" cy="45826"/>
            <a:chOff x="4580561" y="2589004"/>
            <a:chExt cx="1064464" cy="25200"/>
          </a:xfrm>
        </p:grpSpPr>
        <p:sp>
          <p:nvSpPr>
            <p:cNvPr id="58" name="Shape 5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 name="Shape 59"/>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60" name="Shape 60"/>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1" name="Shape 6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
        <p:nvSpPr>
          <p:cNvPr id="62" name="Shape 62"/>
          <p:cNvSpPr txBox="1">
            <a:spLocks noGrp="1"/>
          </p:cNvSpPr>
          <p:nvPr>
            <p:ph type="sldNum" idx="2"/>
          </p:nvPr>
        </p:nvSpPr>
        <p:spPr>
          <a:xfrm>
            <a:off x="8417727" y="213076"/>
            <a:ext cx="548700" cy="393600"/>
          </a:xfrm>
          <a:prstGeom prst="rect">
            <a:avLst/>
          </a:prstGeom>
        </p:spPr>
        <p:txBody>
          <a:bodyPr spcFirstLastPara="1" wrap="square" lIns="91425" tIns="91425" rIns="91425" bIns="91425" anchor="ctr" anchorCtr="0">
            <a:noAutofit/>
          </a:bodyPr>
          <a:lstStyle>
            <a:lvl1pPr lvl="0" rtl="0">
              <a:buNone/>
              <a:defRPr sz="1800"/>
            </a:lvl1pPr>
            <a:lvl2pPr lvl="1" rtl="0">
              <a:buNone/>
              <a:defRPr sz="1800"/>
            </a:lvl2pPr>
            <a:lvl3pPr lvl="2" rtl="0">
              <a:buNone/>
              <a:defRPr sz="1800"/>
            </a:lvl3pPr>
            <a:lvl4pPr lvl="3" rtl="0">
              <a:buNone/>
              <a:defRPr sz="1800"/>
            </a:lvl4pPr>
            <a:lvl5pPr lvl="4" rtl="0">
              <a:buNone/>
              <a:defRPr sz="1800"/>
            </a:lvl5pPr>
            <a:lvl6pPr lvl="5" rtl="0">
              <a:buNone/>
              <a:defRPr sz="1800"/>
            </a:lvl6pPr>
            <a:lvl7pPr lvl="6" rtl="0">
              <a:buNone/>
              <a:defRPr sz="1800"/>
            </a:lvl7pPr>
            <a:lvl8pPr lvl="7" rtl="0">
              <a:buNone/>
              <a:defRPr sz="1800"/>
            </a:lvl8pPr>
            <a:lvl9pPr lvl="8" rtl="0">
              <a:buNone/>
              <a:defRPr sz="1800"/>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3"/>
        <p:cNvGrpSpPr/>
        <p:nvPr/>
      </p:nvGrpSpPr>
      <p:grpSpPr>
        <a:xfrm>
          <a:off x="0" y="0"/>
          <a:ext cx="0" cy="0"/>
          <a:chOff x="0" y="0"/>
          <a:chExt cx="0" cy="0"/>
        </a:xfrm>
      </p:grpSpPr>
      <p:grpSp>
        <p:nvGrpSpPr>
          <p:cNvPr id="64" name="Shape 64"/>
          <p:cNvGrpSpPr/>
          <p:nvPr/>
        </p:nvGrpSpPr>
        <p:grpSpPr>
          <a:xfrm>
            <a:off x="830392" y="1191256"/>
            <a:ext cx="745763" cy="45826"/>
            <a:chOff x="4580561" y="2589004"/>
            <a:chExt cx="1064464" cy="25200"/>
          </a:xfrm>
        </p:grpSpPr>
        <p:sp>
          <p:nvSpPr>
            <p:cNvPr id="65" name="Shape 6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6" name="Shape 6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67" name="Shape 67"/>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68" name="Shape 68"/>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9" name="Shape 6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70" name="Shape 7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1"/>
        <p:cNvGrpSpPr/>
        <p:nvPr/>
      </p:nvGrpSpPr>
      <p:grpSpPr>
        <a:xfrm>
          <a:off x="0" y="0"/>
          <a:ext cx="0" cy="0"/>
          <a:chOff x="0" y="0"/>
          <a:chExt cx="0" cy="0"/>
        </a:xfrm>
      </p:grpSpPr>
      <p:sp>
        <p:nvSpPr>
          <p:cNvPr id="72" name="Shape 72"/>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300"/>
              <a:buNone/>
              <a:defRPr/>
            </a:lvl1pPr>
          </a:lstStyle>
          <a:p>
            <a:endParaRPr/>
          </a:p>
        </p:txBody>
      </p:sp>
      <p:sp>
        <p:nvSpPr>
          <p:cNvPr id="73" name="Shape 73"/>
          <p:cNvSpPr txBox="1">
            <a:spLocks noGrp="1"/>
          </p:cNvSpPr>
          <p:nvPr>
            <p:ph type="sldNum" idx="12"/>
          </p:nvPr>
        </p:nvSpPr>
        <p:spPr>
          <a:xfrm>
            <a:off x="8417727" y="213076"/>
            <a:ext cx="548700" cy="393600"/>
          </a:xfrm>
          <a:prstGeom prst="rect">
            <a:avLst/>
          </a:prstGeom>
        </p:spPr>
        <p:txBody>
          <a:bodyPr spcFirstLastPara="1" wrap="square" lIns="91425" tIns="91425" rIns="91425" bIns="91425" anchor="ctr" anchorCtr="0">
            <a:noAutofit/>
          </a:bodyPr>
          <a:lstStyle>
            <a:lvl1pPr lvl="0" rtl="0">
              <a:buNone/>
              <a:defRPr sz="1800"/>
            </a:lvl1pPr>
            <a:lvl2pPr lvl="1" rtl="0">
              <a:buNone/>
              <a:defRPr sz="1800"/>
            </a:lvl2pPr>
            <a:lvl3pPr lvl="2" rtl="0">
              <a:buNone/>
              <a:defRPr sz="1800"/>
            </a:lvl3pPr>
            <a:lvl4pPr lvl="3" rtl="0">
              <a:buNone/>
              <a:defRPr sz="1800"/>
            </a:lvl4pPr>
            <a:lvl5pPr lvl="4" rtl="0">
              <a:buNone/>
              <a:defRPr sz="1800"/>
            </a:lvl5pPr>
            <a:lvl6pPr lvl="5" rtl="0">
              <a:buNone/>
              <a:defRPr sz="1800"/>
            </a:lvl6pPr>
            <a:lvl7pPr lvl="6" rtl="0">
              <a:buNone/>
              <a:defRPr sz="1800"/>
            </a:lvl7pPr>
            <a:lvl8pPr lvl="7" rtl="0">
              <a:buNone/>
              <a:defRPr sz="1800"/>
            </a:lvl8pPr>
            <a:lvl9pPr lvl="8" rtl="0">
              <a:buNone/>
              <a:defRPr sz="1800"/>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Shape 8"/>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spcBef>
                <a:spcPts val="0"/>
              </a:spcBef>
              <a:spcAft>
                <a:spcPts val="0"/>
              </a:spcAft>
              <a:buNone/>
            </a:pPr>
            <a:fld id="{00000000-1234-1234-1234-123412341234}" type="slidenum">
              <a:rPr lang="en"/>
              <a:t>‹#›</a:t>
            </a:fld>
            <a:endParaRPr/>
          </a:p>
        </p:txBody>
      </p:sp>
      <p:pic>
        <p:nvPicPr>
          <p:cNvPr id="9" name="Shape 9"/>
          <p:cNvPicPr preferRelativeResize="0"/>
          <p:nvPr/>
        </p:nvPicPr>
        <p:blipFill>
          <a:blip r:embed="rId14" cstate="email">
            <a:alphaModFix/>
            <a:extLst>
              <a:ext uri="{28A0092B-C50C-407E-A947-70E740481C1C}">
                <a14:useLocalDpi xmlns:a14="http://schemas.microsoft.com/office/drawing/2010/main"/>
              </a:ext>
            </a:extLst>
          </a:blip>
          <a:stretch>
            <a:fillRect/>
          </a:stretch>
        </p:blipFill>
        <p:spPr>
          <a:xfrm>
            <a:off x="0" y="201"/>
            <a:ext cx="9144000" cy="5143098"/>
          </a:xfrm>
          <a:prstGeom prst="rect">
            <a:avLst/>
          </a:prstGeom>
          <a:noFill/>
          <a:ln>
            <a:noFill/>
          </a:ln>
        </p:spPr>
      </p:pic>
      <p:sp>
        <p:nvSpPr>
          <p:cNvPr id="10" name="Shape 10"/>
          <p:cNvSpPr txBox="1">
            <a:spLocks noGrp="1"/>
          </p:cNvSpPr>
          <p:nvPr>
            <p:ph type="sldNum" idx="2"/>
          </p:nvPr>
        </p:nvSpPr>
        <p:spPr>
          <a:xfrm>
            <a:off x="8417727" y="213076"/>
            <a:ext cx="548700" cy="393600"/>
          </a:xfrm>
          <a:prstGeom prst="rect">
            <a:avLst/>
          </a:prstGeom>
          <a:noFill/>
          <a:ln>
            <a:noFill/>
          </a:ln>
        </p:spPr>
        <p:txBody>
          <a:bodyPr spcFirstLastPara="1" wrap="square" lIns="91425" tIns="91425" rIns="91425" bIns="91425" anchor="ctr" anchorCtr="0">
            <a:noAutofit/>
          </a:bodyPr>
          <a:lstStyle>
            <a:lvl1pPr lvl="0" rtl="0">
              <a:buNone/>
              <a:defRPr sz="1800"/>
            </a:lvl1pPr>
            <a:lvl2pPr lvl="1" rtl="0">
              <a:buNone/>
              <a:defRPr sz="1800"/>
            </a:lvl2pPr>
            <a:lvl3pPr lvl="2" rtl="0">
              <a:buNone/>
              <a:defRPr sz="1800"/>
            </a:lvl3pPr>
            <a:lvl4pPr lvl="3" rtl="0">
              <a:buNone/>
              <a:defRPr sz="1800"/>
            </a:lvl4pPr>
            <a:lvl5pPr lvl="4" rtl="0">
              <a:buNone/>
              <a:defRPr sz="1800"/>
            </a:lvl5pPr>
            <a:lvl6pPr lvl="5" rtl="0">
              <a:buNone/>
              <a:defRPr sz="1800"/>
            </a:lvl6pPr>
            <a:lvl7pPr lvl="6" rtl="0">
              <a:buNone/>
              <a:defRPr sz="1800"/>
            </a:lvl7pPr>
            <a:lvl8pPr lvl="7" rtl="0">
              <a:buNone/>
              <a:defRPr sz="1800"/>
            </a:lvl8pPr>
            <a:lvl9pPr lvl="8" rtl="0">
              <a:buNone/>
              <a:defRPr sz="1800"/>
            </a:lvl9pPr>
          </a:lstStyle>
          <a:p>
            <a:pPr marL="0" lvl="0" indent="0">
              <a:spcBef>
                <a:spcPts val="0"/>
              </a:spcBef>
              <a:spcAft>
                <a:spcPts val="0"/>
              </a:spcAft>
              <a:buNone/>
            </a:pPr>
            <a:fld id="{00000000-1234-1234-1234-123412341234}" type="slidenum">
              <a:rPr lang="en"/>
              <a:t>‹#›</a:t>
            </a:fld>
            <a:endParaRPr/>
          </a:p>
        </p:txBody>
      </p:sp>
      <p:sp>
        <p:nvSpPr>
          <p:cNvPr id="12" name="Shape 12"/>
          <p:cNvSpPr txBox="1"/>
          <p:nvPr/>
        </p:nvSpPr>
        <p:spPr>
          <a:xfrm>
            <a:off x="2133600" y="4832525"/>
            <a:ext cx="4876800" cy="2271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888888"/>
              </a:buClr>
              <a:buSzPts val="900"/>
              <a:buFont typeface="Arial"/>
              <a:buNone/>
            </a:pPr>
            <a:r>
              <a:rPr lang="en" sz="900" b="0" i="0" u="none" strike="noStrike" cap="none" dirty="0">
                <a:solidFill>
                  <a:srgbClr val="434343"/>
                </a:solidFill>
                <a:latin typeface="Arial"/>
                <a:ea typeface="Arial"/>
                <a:cs typeface="Arial"/>
                <a:sym typeface="Arial"/>
              </a:rPr>
              <a:t>Proprietary and Confidential</a:t>
            </a:r>
            <a:endParaRPr sz="900" dirty="0">
              <a:solidFill>
                <a:srgbClr val="434343"/>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6.jpeg"/><Relationship Id="rId5" Type="http://schemas.openxmlformats.org/officeDocument/2006/relationships/image" Target="../media/image5.tif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3.tiff"/><Relationship Id="rId4" Type="http://schemas.openxmlformats.org/officeDocument/2006/relationships/image" Target="../media/image22.tif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31.tif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40.xml"/><Relationship Id="rId1" Type="http://schemas.openxmlformats.org/officeDocument/2006/relationships/slideLayout" Target="../slideLayouts/slideLayout11.xml"/><Relationship Id="rId5" Type="http://schemas.openxmlformats.org/officeDocument/2006/relationships/image" Target="../media/image34.emf"/><Relationship Id="rId4" Type="http://schemas.openxmlformats.org/officeDocument/2006/relationships/image" Target="../media/image33.emf"/></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11.xml"/><Relationship Id="rId5" Type="http://schemas.openxmlformats.org/officeDocument/2006/relationships/image" Target="../media/image37.pn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49.jpeg"/><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tiff"/></Relationships>
</file>

<file path=ppt/slides/_rels/slide5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6" name="Picture 5">
            <a:extLst>
              <a:ext uri="{FF2B5EF4-FFF2-40B4-BE49-F238E27FC236}">
                <a16:creationId xmlns:a16="http://schemas.microsoft.com/office/drawing/2014/main" id="{3882FE88-92E9-9343-9105-584B02B9AE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Rectangle 8">
            <a:extLst>
              <a:ext uri="{FF2B5EF4-FFF2-40B4-BE49-F238E27FC236}">
                <a16:creationId xmlns:a16="http://schemas.microsoft.com/office/drawing/2014/main" id="{47E86FAA-CA65-A24F-9538-5B541EE4E818}"/>
              </a:ext>
            </a:extLst>
          </p:cNvPr>
          <p:cNvSpPr/>
          <p:nvPr/>
        </p:nvSpPr>
        <p:spPr>
          <a:xfrm>
            <a:off x="191385" y="133571"/>
            <a:ext cx="2849526" cy="2571750"/>
          </a:xfrm>
          <a:prstGeom prst="rect">
            <a:avLst/>
          </a:prstGeom>
          <a:solidFill>
            <a:schemeClr val="bg1">
              <a:alpha val="58000"/>
            </a:schemeClr>
          </a:solidFill>
          <a:ln>
            <a:solidFill>
              <a:schemeClr val="accent2">
                <a:lumMod val="75000"/>
              </a:schemeClr>
            </a:solid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brainsciences.org/wp-content/uploads/boston-university-logo-1500x500.png">
            <a:extLst>
              <a:ext uri="{FF2B5EF4-FFF2-40B4-BE49-F238E27FC236}">
                <a16:creationId xmlns:a16="http://schemas.microsoft.com/office/drawing/2014/main" id="{53C98B4D-F7C5-6D4C-A9C0-AB001AB7490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6267" y="1656084"/>
            <a:ext cx="2746995" cy="9156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679A482-0D92-4D4A-ACFA-D35D560CDE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6106" y="1073887"/>
            <a:ext cx="2167316" cy="691118"/>
          </a:xfrm>
          <a:prstGeom prst="rect">
            <a:avLst/>
          </a:prstGeom>
        </p:spPr>
      </p:pic>
      <p:pic>
        <p:nvPicPr>
          <p:cNvPr id="10" name="Picture 9">
            <a:extLst>
              <a:ext uri="{FF2B5EF4-FFF2-40B4-BE49-F238E27FC236}">
                <a16:creationId xmlns:a16="http://schemas.microsoft.com/office/drawing/2014/main" id="{152CE976-6F5C-5947-973F-1842D963AE1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13834" y="222669"/>
            <a:ext cx="1004629" cy="986848"/>
          </a:xfrm>
          <a:prstGeom prst="rect">
            <a:avLst/>
          </a:prstGeom>
        </p:spPr>
      </p:pic>
      <p:sp>
        <p:nvSpPr>
          <p:cNvPr id="11" name="TextBox 10">
            <a:extLst>
              <a:ext uri="{FF2B5EF4-FFF2-40B4-BE49-F238E27FC236}">
                <a16:creationId xmlns:a16="http://schemas.microsoft.com/office/drawing/2014/main" id="{B1B78CE1-CE07-A14E-BFCF-AA6107CAC3D5}"/>
              </a:ext>
            </a:extLst>
          </p:cNvPr>
          <p:cNvSpPr txBox="1"/>
          <p:nvPr/>
        </p:nvSpPr>
        <p:spPr>
          <a:xfrm>
            <a:off x="6358270" y="165656"/>
            <a:ext cx="2616422" cy="461665"/>
          </a:xfrm>
          <a:prstGeom prst="rect">
            <a:avLst/>
          </a:prstGeom>
          <a:solidFill>
            <a:schemeClr val="bg1">
              <a:alpha val="60000"/>
            </a:schemeClr>
          </a:solidFill>
          <a:effectLst>
            <a:softEdge rad="12700"/>
          </a:effectLst>
        </p:spPr>
        <p:txBody>
          <a:bodyPr wrap="none" rtlCol="0">
            <a:spAutoFit/>
          </a:bodyPr>
          <a:lstStyle/>
          <a:p>
            <a:r>
              <a:rPr lang="en-US" sz="2400" b="1" dirty="0">
                <a:solidFill>
                  <a:srgbClr val="002060"/>
                </a:solidFill>
              </a:rPr>
              <a:t>MARCH 15, 2018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830400" y="142275"/>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1800" dirty="0"/>
              <a:t>MIDAS Sources</a:t>
            </a:r>
            <a:endParaRPr sz="1800" dirty="0"/>
          </a:p>
        </p:txBody>
      </p:sp>
      <p:sp>
        <p:nvSpPr>
          <p:cNvPr id="104" name="Shape 104"/>
          <p:cNvSpPr txBox="1">
            <a:spLocks noGrp="1"/>
          </p:cNvSpPr>
          <p:nvPr>
            <p:ph type="sldNum" idx="12"/>
          </p:nvPr>
        </p:nvSpPr>
        <p:spPr>
          <a:xfrm>
            <a:off x="8417727" y="213076"/>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10</a:t>
            </a:fld>
            <a:endParaRPr/>
          </a:p>
        </p:txBody>
      </p:sp>
      <p:sp>
        <p:nvSpPr>
          <p:cNvPr id="2" name="Rectangle 1">
            <a:extLst>
              <a:ext uri="{FF2B5EF4-FFF2-40B4-BE49-F238E27FC236}">
                <a16:creationId xmlns:a16="http://schemas.microsoft.com/office/drawing/2014/main" id="{052C8A1F-FB0C-1F44-8A6C-1663833B7A03}"/>
              </a:ext>
            </a:extLst>
          </p:cNvPr>
          <p:cNvSpPr/>
          <p:nvPr/>
        </p:nvSpPr>
        <p:spPr>
          <a:xfrm>
            <a:off x="444320" y="1402201"/>
            <a:ext cx="7411792" cy="2022028"/>
          </a:xfrm>
          <a:prstGeom prst="rect">
            <a:avLst/>
          </a:prstGeom>
        </p:spPr>
        <p:txBody>
          <a:bodyPr wrap="square">
            <a:spAutoFit/>
          </a:bodyPr>
          <a:lstStyle/>
          <a:p>
            <a:pPr>
              <a:lnSpc>
                <a:spcPct val="107000"/>
              </a:lnSpc>
              <a:spcBef>
                <a:spcPts val="1200"/>
              </a:spcBef>
            </a:pPr>
            <a:r>
              <a:rPr lang="en-US" sz="2800" b="1"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Source of Data</a:t>
            </a:r>
          </a:p>
          <a:p>
            <a:pPr>
              <a:lnSpc>
                <a:spcPct val="107000"/>
              </a:lnSpc>
              <a:spcAft>
                <a:spcPts val="800"/>
              </a:spcAft>
            </a:pPr>
            <a:r>
              <a:rPr lang="en-US" sz="1800" dirty="0">
                <a:latin typeface="Calibri" panose="020F0502020204030204" pitchFamily="34" charset="0"/>
                <a:ea typeface="Calibri" panose="020F0502020204030204" pitchFamily="34" charset="0"/>
                <a:cs typeface="Tahoma" panose="020B0604030504040204" pitchFamily="34" charset="0"/>
              </a:rPr>
              <a:t>MIDAS is based on the primary and secondary data gathered by our team, Professors Les Kaufman, Suchi Gopal, </a:t>
            </a:r>
            <a:r>
              <a:rPr lang="en-US" sz="1800" dirty="0" err="1">
                <a:latin typeface="Calibri" panose="020F0502020204030204" pitchFamily="34" charset="0"/>
                <a:ea typeface="Calibri" panose="020F0502020204030204" pitchFamily="34" charset="0"/>
                <a:cs typeface="Tahoma" panose="020B0604030504040204" pitchFamily="34" charset="0"/>
              </a:rPr>
              <a:t>Irit</a:t>
            </a:r>
            <a:r>
              <a:rPr lang="en-US" sz="1800" dirty="0">
                <a:latin typeface="Calibri" panose="020F0502020204030204" pitchFamily="34" charset="0"/>
                <a:ea typeface="Calibri" panose="020F0502020204030204" pitchFamily="34" charset="0"/>
                <a:cs typeface="Tahoma" panose="020B0604030504040204" pitchFamily="34" charset="0"/>
              </a:rPr>
              <a:t> Altman, </a:t>
            </a:r>
            <a:r>
              <a:rPr lang="en-US" sz="1800" dirty="0" err="1">
                <a:latin typeface="Calibri" panose="020F0502020204030204" pitchFamily="34" charset="0"/>
                <a:ea typeface="Calibri" panose="020F0502020204030204" pitchFamily="34" charset="0"/>
                <a:cs typeface="Tahoma" panose="020B0604030504040204" pitchFamily="34" charset="0"/>
              </a:rPr>
              <a:t>Roel</a:t>
            </a:r>
            <a:r>
              <a:rPr lang="en-US" sz="1800" dirty="0">
                <a:latin typeface="Calibri" panose="020F0502020204030204" pitchFamily="34" charset="0"/>
                <a:ea typeface="Calibri" panose="020F0502020204030204" pitchFamily="34" charset="0"/>
                <a:cs typeface="Tahoma" panose="020B0604030504040204" pitchFamily="34" charset="0"/>
              </a:rPr>
              <a:t> </a:t>
            </a:r>
            <a:r>
              <a:rPr lang="en-US" sz="1800" dirty="0" err="1">
                <a:latin typeface="Calibri" panose="020F0502020204030204" pitchFamily="34" charset="0"/>
                <a:ea typeface="Calibri" panose="020F0502020204030204" pitchFamily="34" charset="0"/>
                <a:cs typeface="Tahoma" panose="020B0604030504040204" pitchFamily="34" charset="0"/>
              </a:rPr>
              <a:t>Boumans</a:t>
            </a:r>
            <a:r>
              <a:rPr lang="en-US" sz="1800" dirty="0">
                <a:latin typeface="Calibri" panose="020F0502020204030204" pitchFamily="34" charset="0"/>
                <a:ea typeface="Calibri" panose="020F0502020204030204" pitchFamily="34" charset="0"/>
                <a:cs typeface="Tahoma" panose="020B0604030504040204" pitchFamily="34" charset="0"/>
              </a:rPr>
              <a:t>, and Josh Pitts, as well as many graduate students at Boston University. A number workshop delegates from Cambodia at the Ministry of Fisheries, NGOs, and other stakeholders helped to develop, improve and enhance MIDAS. </a:t>
            </a: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89588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830400" y="142275"/>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1800" dirty="0"/>
              <a:t>MIDAS</a:t>
            </a:r>
            <a:endParaRPr sz="1800" dirty="0"/>
          </a:p>
        </p:txBody>
      </p:sp>
      <p:sp>
        <p:nvSpPr>
          <p:cNvPr id="104" name="Shape 104"/>
          <p:cNvSpPr txBox="1">
            <a:spLocks noGrp="1"/>
          </p:cNvSpPr>
          <p:nvPr>
            <p:ph type="sldNum" idx="12"/>
          </p:nvPr>
        </p:nvSpPr>
        <p:spPr>
          <a:xfrm>
            <a:off x="8417727" y="213076"/>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11</a:t>
            </a:fld>
            <a:endParaRPr/>
          </a:p>
        </p:txBody>
      </p:sp>
      <p:sp>
        <p:nvSpPr>
          <p:cNvPr id="2" name="Rectangle 1">
            <a:extLst>
              <a:ext uri="{FF2B5EF4-FFF2-40B4-BE49-F238E27FC236}">
                <a16:creationId xmlns:a16="http://schemas.microsoft.com/office/drawing/2014/main" id="{1BE32ECD-CB34-E544-A4C0-B0DF946CD70D}"/>
              </a:ext>
            </a:extLst>
          </p:cNvPr>
          <p:cNvSpPr/>
          <p:nvPr/>
        </p:nvSpPr>
        <p:spPr>
          <a:xfrm>
            <a:off x="553792" y="1493949"/>
            <a:ext cx="7315200" cy="2280881"/>
          </a:xfrm>
          <a:prstGeom prst="rect">
            <a:avLst/>
          </a:prstGeom>
        </p:spPr>
        <p:txBody>
          <a:bodyPr wrap="square">
            <a:spAutoFit/>
          </a:bodyPr>
          <a:lstStyle/>
          <a:p>
            <a:pPr>
              <a:lnSpc>
                <a:spcPct val="107000"/>
              </a:lnSpc>
              <a:spcAft>
                <a:spcPts val="800"/>
              </a:spcAft>
            </a:pPr>
            <a:r>
              <a:rPr lang="en-US" sz="1800" dirty="0">
                <a:latin typeface="Calibri" panose="020F0502020204030204" pitchFamily="34" charset="0"/>
                <a:ea typeface="Calibri" panose="020F0502020204030204" pitchFamily="34" charset="0"/>
                <a:cs typeface="Tahoma" panose="020B0604030504040204" pitchFamily="34" charset="0"/>
              </a:rPr>
              <a:t>MIDAS is web browser based – i.e. it can be run through no more software than an up-to- date internet browser, such as Mozilla Firefox. </a:t>
            </a:r>
          </a:p>
          <a:p>
            <a:pPr>
              <a:lnSpc>
                <a:spcPct val="107000"/>
              </a:lnSpc>
              <a:spcAft>
                <a:spcPts val="800"/>
              </a:spcAft>
            </a:pPr>
            <a:endParaRPr lang="en-US" sz="1800" b="1" dirty="0">
              <a:latin typeface="Calibri" panose="020F0502020204030204" pitchFamily="34" charset="0"/>
              <a:ea typeface="Calibri" panose="020F0502020204030204" pitchFamily="34" charset="0"/>
              <a:cs typeface="Tahoma" panose="020B0604030504040204" pitchFamily="34" charset="0"/>
            </a:endParaRPr>
          </a:p>
          <a:p>
            <a:pPr>
              <a:lnSpc>
                <a:spcPct val="107000"/>
              </a:lnSpc>
              <a:spcAft>
                <a:spcPts val="800"/>
              </a:spcAft>
            </a:pPr>
            <a:r>
              <a:rPr lang="en-US" sz="1800" b="1" u="sng" dirty="0">
                <a:latin typeface="Calibri" panose="020F0502020204030204" pitchFamily="34" charset="0"/>
                <a:ea typeface="Calibri" panose="020F0502020204030204" pitchFamily="34" charset="0"/>
                <a:cs typeface="Tahoma" panose="020B0604030504040204" pitchFamily="34" charset="0"/>
              </a:rPr>
              <a:t>Access at </a:t>
            </a:r>
          </a:p>
          <a:p>
            <a:pPr>
              <a:lnSpc>
                <a:spcPct val="107000"/>
              </a:lnSpc>
              <a:spcAft>
                <a:spcPts val="800"/>
              </a:spcAft>
            </a:pPr>
            <a:r>
              <a:rPr lang="en-US" sz="1800" b="1" dirty="0" err="1">
                <a:latin typeface="Calibri" panose="020F0502020204030204" pitchFamily="34" charset="0"/>
                <a:ea typeface="Calibri" panose="020F0502020204030204" pitchFamily="34" charset="0"/>
                <a:cs typeface="Tahoma" panose="020B0604030504040204" pitchFamily="34" charset="0"/>
              </a:rPr>
              <a:t>Chansmodels.org</a:t>
            </a:r>
            <a:r>
              <a:rPr lang="en-US" sz="1800" b="1" dirty="0">
                <a:latin typeface="Calibri" panose="020F0502020204030204" pitchFamily="34" charset="0"/>
                <a:ea typeface="Calibri" panose="020F0502020204030204" pitchFamily="34" charset="0"/>
                <a:cs typeface="Tahoma" panose="020B0604030504040204" pitchFamily="34" charset="0"/>
              </a:rPr>
              <a:t> or</a:t>
            </a:r>
          </a:p>
          <a:p>
            <a:pPr>
              <a:lnSpc>
                <a:spcPct val="107000"/>
              </a:lnSpc>
              <a:spcAft>
                <a:spcPts val="800"/>
              </a:spcAft>
            </a:pPr>
            <a:r>
              <a:rPr lang="en-US" sz="1800" b="1" dirty="0">
                <a:latin typeface="Calibri" panose="020F0502020204030204" pitchFamily="34" charset="0"/>
                <a:ea typeface="Calibri" panose="020F0502020204030204" pitchFamily="34" charset="0"/>
                <a:cs typeface="Tahoma" panose="020B0604030504040204" pitchFamily="34" charset="0"/>
              </a:rPr>
              <a:t>http://45.55.215.153/</a:t>
            </a:r>
            <a:r>
              <a:rPr lang="en-US" sz="1800" b="1" dirty="0" err="1">
                <a:latin typeface="Calibri" panose="020F0502020204030204" pitchFamily="34" charset="0"/>
                <a:ea typeface="Calibri" panose="020F0502020204030204" pitchFamily="34" charset="0"/>
                <a:cs typeface="Tahoma" panose="020B0604030504040204" pitchFamily="34" charset="0"/>
              </a:rPr>
              <a:t>midas</a:t>
            </a:r>
            <a:r>
              <a:rPr lang="en-US" sz="1800" b="1" dirty="0">
                <a:latin typeface="Calibri" panose="020F0502020204030204" pitchFamily="34" charset="0"/>
                <a:ea typeface="Calibri" panose="020F0502020204030204" pitchFamily="34" charset="0"/>
                <a:cs typeface="Tahoma" panose="020B0604030504040204" pitchFamily="34" charset="0"/>
              </a:rPr>
              <a:t>/#</a:t>
            </a: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3364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ctrTitle"/>
          </p:nvPr>
        </p:nvSpPr>
        <p:spPr>
          <a:xfrm>
            <a:off x="729625" y="1578550"/>
            <a:ext cx="3548400" cy="1594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2400" dirty="0"/>
              <a:t>History of MIDAS</a:t>
            </a:r>
            <a:endParaRPr sz="2400" dirty="0"/>
          </a:p>
        </p:txBody>
      </p:sp>
      <p:sp>
        <p:nvSpPr>
          <p:cNvPr id="97" name="Shape 97"/>
          <p:cNvSpPr txBox="1">
            <a:spLocks noGrp="1"/>
          </p:cNvSpPr>
          <p:nvPr>
            <p:ph type="subTitle" idx="1"/>
          </p:nvPr>
        </p:nvSpPr>
        <p:spPr>
          <a:xfrm>
            <a:off x="729626" y="3172900"/>
            <a:ext cx="3548400" cy="1342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b="1" u="sng" dirty="0"/>
              <a:t>Speakers:</a:t>
            </a:r>
          </a:p>
          <a:p>
            <a:pPr marL="0" lvl="0" indent="0">
              <a:spcBef>
                <a:spcPts val="0"/>
              </a:spcBef>
              <a:spcAft>
                <a:spcPts val="0"/>
              </a:spcAft>
              <a:buNone/>
            </a:pPr>
            <a:endParaRPr lang="en-US" dirty="0"/>
          </a:p>
          <a:p>
            <a:pPr marL="0" lvl="0" indent="0">
              <a:spcBef>
                <a:spcPts val="0"/>
              </a:spcBef>
              <a:spcAft>
                <a:spcPts val="0"/>
              </a:spcAft>
              <a:buNone/>
            </a:pPr>
            <a:r>
              <a:rPr lang="en-US" dirty="0"/>
              <a:t>Suchi Gopal</a:t>
            </a:r>
          </a:p>
          <a:p>
            <a:pPr marL="0" lvl="0" indent="0">
              <a:spcBef>
                <a:spcPts val="0"/>
              </a:spcBef>
              <a:spcAft>
                <a:spcPts val="0"/>
              </a:spcAft>
              <a:buNone/>
            </a:pPr>
            <a:r>
              <a:rPr lang="en-US" dirty="0"/>
              <a:t>Joshua Pitts</a:t>
            </a:r>
          </a:p>
          <a:p>
            <a:pPr marL="0" lvl="0" indent="0">
              <a:spcBef>
                <a:spcPts val="0"/>
              </a:spcBef>
              <a:spcAft>
                <a:spcPts val="0"/>
              </a:spcAft>
              <a:buNone/>
            </a:pPr>
            <a:endParaRPr dirty="0"/>
          </a:p>
        </p:txBody>
      </p:sp>
      <p:pic>
        <p:nvPicPr>
          <p:cNvPr id="20" name="Picture 19">
            <a:extLst>
              <a:ext uri="{FF2B5EF4-FFF2-40B4-BE49-F238E27FC236}">
                <a16:creationId xmlns:a16="http://schemas.microsoft.com/office/drawing/2014/main" id="{EACD5B10-C3EE-8743-ACFB-ECD3CE12DF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80714" y="1300766"/>
            <a:ext cx="4377401" cy="2807594"/>
          </a:xfrm>
          <a:prstGeom prst="rect">
            <a:avLst/>
          </a:prstGeom>
        </p:spPr>
      </p:pic>
      <p:sp>
        <p:nvSpPr>
          <p:cNvPr id="21" name="Shape 97">
            <a:extLst>
              <a:ext uri="{FF2B5EF4-FFF2-40B4-BE49-F238E27FC236}">
                <a16:creationId xmlns:a16="http://schemas.microsoft.com/office/drawing/2014/main" id="{1EAC3078-E166-8F43-AAF9-E357EC2F9604}"/>
              </a:ext>
            </a:extLst>
          </p:cNvPr>
          <p:cNvSpPr txBox="1">
            <a:spLocks/>
          </p:cNvSpPr>
          <p:nvPr/>
        </p:nvSpPr>
        <p:spPr>
          <a:xfrm>
            <a:off x="4895214" y="4146997"/>
            <a:ext cx="3548400" cy="1342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1pPr>
            <a:lvl2pPr marL="914400" marR="0" lvl="1" indent="-298450"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2pPr>
            <a:lvl3pPr marL="1371600" marR="0" lvl="2" indent="-298450"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3pPr>
            <a:lvl4pPr marL="1828800" marR="0" lvl="3" indent="-298450"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4pPr>
            <a:lvl5pPr marL="2286000" marR="0" lvl="4" indent="-298450"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5pPr>
            <a:lvl6pPr marL="2743200" marR="0" lvl="5" indent="-298450"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6pPr>
            <a:lvl7pPr marL="3200400" marR="0" lvl="6" indent="-298450"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7pPr>
            <a:lvl8pPr marL="3657600" marR="0" lvl="7" indent="-298450"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8pPr>
            <a:lvl9pPr marL="4114800" marR="0" lvl="8" indent="-298450"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9pPr>
          </a:lstStyle>
          <a:p>
            <a:pPr marL="0" indent="0" algn="ctr"/>
            <a:r>
              <a:rPr lang="en-US" b="1" u="sng" dirty="0"/>
              <a:t>Food, Water &amp; Energy Analysis in MIDAS</a:t>
            </a:r>
            <a:endParaRPr lang="en-US" dirty="0"/>
          </a:p>
        </p:txBody>
      </p:sp>
    </p:spTree>
    <p:extLst>
      <p:ext uri="{BB962C8B-B14F-4D97-AF65-F5344CB8AC3E}">
        <p14:creationId xmlns:p14="http://schemas.microsoft.com/office/powerpoint/2010/main" val="788110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830400" y="142275"/>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1800" dirty="0"/>
              <a:t>MIDAS In Belize</a:t>
            </a:r>
            <a:endParaRPr sz="1800" dirty="0"/>
          </a:p>
        </p:txBody>
      </p:sp>
      <p:sp>
        <p:nvSpPr>
          <p:cNvPr id="104" name="Shape 104"/>
          <p:cNvSpPr txBox="1">
            <a:spLocks noGrp="1"/>
          </p:cNvSpPr>
          <p:nvPr>
            <p:ph type="sldNum" idx="12"/>
          </p:nvPr>
        </p:nvSpPr>
        <p:spPr>
          <a:xfrm>
            <a:off x="8417727" y="213076"/>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13</a:t>
            </a:fld>
            <a:endParaRPr/>
          </a:p>
        </p:txBody>
      </p:sp>
      <p:pic>
        <p:nvPicPr>
          <p:cNvPr id="6" name="Picture 5">
            <a:extLst>
              <a:ext uri="{FF2B5EF4-FFF2-40B4-BE49-F238E27FC236}">
                <a16:creationId xmlns:a16="http://schemas.microsoft.com/office/drawing/2014/main" id="{26522188-BE9A-9546-8F6E-C8B09B0C73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93949" y="899143"/>
            <a:ext cx="5895958" cy="4051173"/>
          </a:xfrm>
          <a:prstGeom prst="rect">
            <a:avLst/>
          </a:prstGeom>
        </p:spPr>
      </p:pic>
    </p:spTree>
    <p:extLst>
      <p:ext uri="{BB962C8B-B14F-4D97-AF65-F5344CB8AC3E}">
        <p14:creationId xmlns:p14="http://schemas.microsoft.com/office/powerpoint/2010/main" val="3584877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830400" y="142275"/>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1800" dirty="0"/>
              <a:t>MIDAS In Belize: (1) Identify Motivations</a:t>
            </a:r>
            <a:endParaRPr sz="1800" dirty="0"/>
          </a:p>
        </p:txBody>
      </p:sp>
      <p:sp>
        <p:nvSpPr>
          <p:cNvPr id="104" name="Shape 104"/>
          <p:cNvSpPr txBox="1">
            <a:spLocks noGrp="1"/>
          </p:cNvSpPr>
          <p:nvPr>
            <p:ph type="sldNum" idx="12"/>
          </p:nvPr>
        </p:nvSpPr>
        <p:spPr>
          <a:xfrm>
            <a:off x="8417727" y="213076"/>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14</a:t>
            </a:fld>
            <a:endParaRPr/>
          </a:p>
        </p:txBody>
      </p:sp>
      <p:pic>
        <p:nvPicPr>
          <p:cNvPr id="5" name="Picture 4">
            <a:extLst>
              <a:ext uri="{FF2B5EF4-FFF2-40B4-BE49-F238E27FC236}">
                <a16:creationId xmlns:a16="http://schemas.microsoft.com/office/drawing/2014/main" id="{4A406E42-8C5E-0F40-827D-D529F01BF8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9402" y="802051"/>
            <a:ext cx="6059081" cy="4180199"/>
          </a:xfrm>
          <a:prstGeom prst="rect">
            <a:avLst/>
          </a:prstGeom>
        </p:spPr>
      </p:pic>
    </p:spTree>
    <p:extLst>
      <p:ext uri="{BB962C8B-B14F-4D97-AF65-F5344CB8AC3E}">
        <p14:creationId xmlns:p14="http://schemas.microsoft.com/office/powerpoint/2010/main" val="1793489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830400" y="142275"/>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1800" dirty="0"/>
              <a:t>Tradeoff Analysis in Massachusetts, United States</a:t>
            </a:r>
            <a:endParaRPr sz="1800" dirty="0"/>
          </a:p>
        </p:txBody>
      </p:sp>
      <p:sp>
        <p:nvSpPr>
          <p:cNvPr id="104" name="Shape 104"/>
          <p:cNvSpPr txBox="1">
            <a:spLocks noGrp="1"/>
          </p:cNvSpPr>
          <p:nvPr>
            <p:ph type="sldNum" idx="12"/>
          </p:nvPr>
        </p:nvSpPr>
        <p:spPr>
          <a:xfrm>
            <a:off x="8417727" y="213076"/>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15</a:t>
            </a:fld>
            <a:endParaRPr/>
          </a:p>
        </p:txBody>
      </p:sp>
      <p:pic>
        <p:nvPicPr>
          <p:cNvPr id="5" name="Picture 4">
            <a:extLst>
              <a:ext uri="{FF2B5EF4-FFF2-40B4-BE49-F238E27FC236}">
                <a16:creationId xmlns:a16="http://schemas.microsoft.com/office/drawing/2014/main" id="{2A788FA8-0A7D-7645-A6D1-80AF6CA606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8563" y="677475"/>
            <a:ext cx="7282973" cy="4608253"/>
          </a:xfrm>
          <a:prstGeom prst="rect">
            <a:avLst/>
          </a:prstGeom>
        </p:spPr>
      </p:pic>
    </p:spTree>
    <p:extLst>
      <p:ext uri="{BB962C8B-B14F-4D97-AF65-F5344CB8AC3E}">
        <p14:creationId xmlns:p14="http://schemas.microsoft.com/office/powerpoint/2010/main" val="1362820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830400" y="142275"/>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1800" dirty="0"/>
              <a:t>Data Explorer in Florida, United States</a:t>
            </a:r>
            <a:endParaRPr sz="1800" dirty="0"/>
          </a:p>
        </p:txBody>
      </p:sp>
      <p:sp>
        <p:nvSpPr>
          <p:cNvPr id="104" name="Shape 104"/>
          <p:cNvSpPr txBox="1">
            <a:spLocks noGrp="1"/>
          </p:cNvSpPr>
          <p:nvPr>
            <p:ph type="sldNum" idx="12"/>
          </p:nvPr>
        </p:nvSpPr>
        <p:spPr>
          <a:xfrm>
            <a:off x="8417727" y="213076"/>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16</a:t>
            </a:fld>
            <a:endParaRPr/>
          </a:p>
        </p:txBody>
      </p:sp>
      <p:pic>
        <p:nvPicPr>
          <p:cNvPr id="9" name="Picture 8">
            <a:extLst>
              <a:ext uri="{FF2B5EF4-FFF2-40B4-BE49-F238E27FC236}">
                <a16:creationId xmlns:a16="http://schemas.microsoft.com/office/drawing/2014/main" id="{9DC5CCD1-AD61-6C47-A88C-9EC487B0FB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3934" y="1030310"/>
            <a:ext cx="5032509" cy="3726872"/>
          </a:xfrm>
          <a:prstGeom prst="rect">
            <a:avLst/>
          </a:prstGeom>
        </p:spPr>
      </p:pic>
    </p:spTree>
    <p:extLst>
      <p:ext uri="{BB962C8B-B14F-4D97-AF65-F5344CB8AC3E}">
        <p14:creationId xmlns:p14="http://schemas.microsoft.com/office/powerpoint/2010/main" val="1956981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830400" y="142275"/>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1800" dirty="0"/>
              <a:t>MIDAS in Cambodia</a:t>
            </a:r>
            <a:endParaRPr sz="1800" dirty="0"/>
          </a:p>
        </p:txBody>
      </p:sp>
      <p:sp>
        <p:nvSpPr>
          <p:cNvPr id="104" name="Shape 104"/>
          <p:cNvSpPr txBox="1">
            <a:spLocks noGrp="1"/>
          </p:cNvSpPr>
          <p:nvPr>
            <p:ph type="sldNum" idx="12"/>
          </p:nvPr>
        </p:nvSpPr>
        <p:spPr>
          <a:xfrm>
            <a:off x="8417727" y="213076"/>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17</a:t>
            </a:fld>
            <a:endParaRPr/>
          </a:p>
        </p:txBody>
      </p:sp>
      <p:pic>
        <p:nvPicPr>
          <p:cNvPr id="6" name="Picture 5">
            <a:extLst>
              <a:ext uri="{FF2B5EF4-FFF2-40B4-BE49-F238E27FC236}">
                <a16:creationId xmlns:a16="http://schemas.microsoft.com/office/drawing/2014/main" id="{6A6D4C6F-FD65-C148-AB85-B601E247F0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7887" y="801634"/>
            <a:ext cx="6347138" cy="4226567"/>
          </a:xfrm>
          <a:prstGeom prst="rect">
            <a:avLst/>
          </a:prstGeom>
        </p:spPr>
      </p:pic>
    </p:spTree>
    <p:extLst>
      <p:ext uri="{BB962C8B-B14F-4D97-AF65-F5344CB8AC3E}">
        <p14:creationId xmlns:p14="http://schemas.microsoft.com/office/powerpoint/2010/main" val="4199202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830400" y="142275"/>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1800" dirty="0"/>
              <a:t>MIDAS in Cambodia: Many Activities Help Decision Making</a:t>
            </a:r>
            <a:endParaRPr sz="1800" dirty="0"/>
          </a:p>
        </p:txBody>
      </p:sp>
      <p:sp>
        <p:nvSpPr>
          <p:cNvPr id="104" name="Shape 104"/>
          <p:cNvSpPr txBox="1">
            <a:spLocks noGrp="1"/>
          </p:cNvSpPr>
          <p:nvPr>
            <p:ph type="sldNum" idx="12"/>
          </p:nvPr>
        </p:nvSpPr>
        <p:spPr>
          <a:xfrm>
            <a:off x="8417727" y="213076"/>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18</a:t>
            </a:fld>
            <a:endParaRPr/>
          </a:p>
        </p:txBody>
      </p:sp>
      <p:pic>
        <p:nvPicPr>
          <p:cNvPr id="5" name="Picture 4">
            <a:extLst>
              <a:ext uri="{FF2B5EF4-FFF2-40B4-BE49-F238E27FC236}">
                <a16:creationId xmlns:a16="http://schemas.microsoft.com/office/drawing/2014/main" id="{9136C45E-8E91-4F41-B547-F7E4FD4C80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91477" y="1189149"/>
            <a:ext cx="4800600" cy="3577101"/>
          </a:xfrm>
          <a:prstGeom prst="rect">
            <a:avLst/>
          </a:prstGeom>
        </p:spPr>
      </p:pic>
      <p:pic>
        <p:nvPicPr>
          <p:cNvPr id="7" name="Picture 6">
            <a:extLst>
              <a:ext uri="{FF2B5EF4-FFF2-40B4-BE49-F238E27FC236}">
                <a16:creationId xmlns:a16="http://schemas.microsoft.com/office/drawing/2014/main" id="{862DA839-AC92-B248-BC48-D2659B8699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4169" y="918836"/>
            <a:ext cx="4845638" cy="3180726"/>
          </a:xfrm>
          <a:prstGeom prst="rect">
            <a:avLst/>
          </a:prstGeom>
        </p:spPr>
      </p:pic>
      <p:pic>
        <p:nvPicPr>
          <p:cNvPr id="8" name="Picture 7">
            <a:extLst>
              <a:ext uri="{FF2B5EF4-FFF2-40B4-BE49-F238E27FC236}">
                <a16:creationId xmlns:a16="http://schemas.microsoft.com/office/drawing/2014/main" id="{A304A93B-0C5E-0C4A-8C31-08A82D3FB0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7358" y="2348942"/>
            <a:ext cx="4212864" cy="2708589"/>
          </a:xfrm>
          <a:prstGeom prst="rect">
            <a:avLst/>
          </a:prstGeom>
        </p:spPr>
      </p:pic>
    </p:spTree>
    <p:extLst>
      <p:ext uri="{BB962C8B-B14F-4D97-AF65-F5344CB8AC3E}">
        <p14:creationId xmlns:p14="http://schemas.microsoft.com/office/powerpoint/2010/main" val="1615799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ctrTitle"/>
          </p:nvPr>
        </p:nvSpPr>
        <p:spPr>
          <a:xfrm>
            <a:off x="729625" y="1578550"/>
            <a:ext cx="3548400" cy="1594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2400" dirty="0"/>
              <a:t>MIDAS Demonstration</a:t>
            </a:r>
            <a:endParaRPr sz="2400" dirty="0"/>
          </a:p>
        </p:txBody>
      </p:sp>
      <p:sp>
        <p:nvSpPr>
          <p:cNvPr id="97" name="Shape 97"/>
          <p:cNvSpPr txBox="1">
            <a:spLocks noGrp="1"/>
          </p:cNvSpPr>
          <p:nvPr>
            <p:ph type="subTitle" idx="1"/>
          </p:nvPr>
        </p:nvSpPr>
        <p:spPr>
          <a:xfrm>
            <a:off x="729626" y="3172900"/>
            <a:ext cx="3548400" cy="1342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b="1" u="sng" dirty="0"/>
              <a:t>Speakers:</a:t>
            </a:r>
          </a:p>
          <a:p>
            <a:pPr marL="0" lvl="0" indent="0">
              <a:spcBef>
                <a:spcPts val="0"/>
              </a:spcBef>
              <a:spcAft>
                <a:spcPts val="0"/>
              </a:spcAft>
              <a:buNone/>
            </a:pPr>
            <a:endParaRPr lang="en-US" dirty="0"/>
          </a:p>
          <a:p>
            <a:pPr marL="0" lvl="0" indent="0">
              <a:spcBef>
                <a:spcPts val="0"/>
              </a:spcBef>
              <a:spcAft>
                <a:spcPts val="0"/>
              </a:spcAft>
              <a:buNone/>
            </a:pPr>
            <a:r>
              <a:rPr lang="en-US" dirty="0"/>
              <a:t>Suchi Gopal</a:t>
            </a:r>
          </a:p>
          <a:p>
            <a:pPr marL="0" lvl="0" indent="0">
              <a:spcBef>
                <a:spcPts val="0"/>
              </a:spcBef>
              <a:spcAft>
                <a:spcPts val="0"/>
              </a:spcAft>
              <a:buNone/>
            </a:pPr>
            <a:r>
              <a:rPr lang="en-US" dirty="0"/>
              <a:t>Joshua Pitts</a:t>
            </a:r>
          </a:p>
          <a:p>
            <a:pPr marL="0" lvl="0" indent="0">
              <a:spcBef>
                <a:spcPts val="0"/>
              </a:spcBef>
              <a:spcAft>
                <a:spcPts val="0"/>
              </a:spcAft>
              <a:buNone/>
            </a:pPr>
            <a:endParaRPr dirty="0"/>
          </a:p>
        </p:txBody>
      </p:sp>
    </p:spTree>
    <p:extLst>
      <p:ext uri="{BB962C8B-B14F-4D97-AF65-F5344CB8AC3E}">
        <p14:creationId xmlns:p14="http://schemas.microsoft.com/office/powerpoint/2010/main" val="1075256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ctrTitle"/>
          </p:nvPr>
        </p:nvSpPr>
        <p:spPr>
          <a:xfrm>
            <a:off x="729625" y="1578550"/>
            <a:ext cx="3548400" cy="1594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2400" dirty="0"/>
              <a:t>Agenda</a:t>
            </a:r>
            <a:endParaRPr sz="2400" dirty="0"/>
          </a:p>
        </p:txBody>
      </p:sp>
      <p:sp>
        <p:nvSpPr>
          <p:cNvPr id="97" name="Shape 97"/>
          <p:cNvSpPr txBox="1">
            <a:spLocks noGrp="1"/>
          </p:cNvSpPr>
          <p:nvPr>
            <p:ph type="subTitle" idx="1"/>
          </p:nvPr>
        </p:nvSpPr>
        <p:spPr>
          <a:xfrm>
            <a:off x="729625" y="2631987"/>
            <a:ext cx="3548400" cy="1342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b="1" u="sng" dirty="0"/>
              <a:t>Speakers:</a:t>
            </a:r>
          </a:p>
          <a:p>
            <a:pPr marL="0" lvl="0" indent="0">
              <a:spcBef>
                <a:spcPts val="0"/>
              </a:spcBef>
              <a:spcAft>
                <a:spcPts val="0"/>
              </a:spcAft>
              <a:buNone/>
            </a:pPr>
            <a:endParaRPr lang="en-US" dirty="0"/>
          </a:p>
          <a:p>
            <a:pPr marL="0" lvl="0" indent="0">
              <a:spcBef>
                <a:spcPts val="0"/>
              </a:spcBef>
              <a:spcAft>
                <a:spcPts val="0"/>
              </a:spcAft>
              <a:buNone/>
            </a:pPr>
            <a:r>
              <a:rPr lang="en-US" dirty="0"/>
              <a:t>Suchi Gopal</a:t>
            </a:r>
          </a:p>
          <a:p>
            <a:pPr marL="0" lvl="0" indent="0">
              <a:spcBef>
                <a:spcPts val="0"/>
              </a:spcBef>
              <a:spcAft>
                <a:spcPts val="0"/>
              </a:spcAft>
              <a:buNone/>
            </a:pPr>
            <a:r>
              <a:rPr lang="en-US" dirty="0"/>
              <a:t>Joshua Pitts</a:t>
            </a:r>
          </a:p>
          <a:p>
            <a:pPr marL="0" lvl="0" indent="0">
              <a:spcBef>
                <a:spcPts val="0"/>
              </a:spcBef>
              <a:spcAft>
                <a:spcPts val="0"/>
              </a:spcAft>
              <a:buNone/>
            </a:pPr>
            <a:endParaRPr lang="en-US" dirty="0"/>
          </a:p>
          <a:p>
            <a:pPr marL="0" lvl="0" indent="0">
              <a:spcBef>
                <a:spcPts val="0"/>
              </a:spcBef>
              <a:spcAft>
                <a:spcPts val="0"/>
              </a:spcAft>
              <a:buNone/>
            </a:pPr>
            <a:r>
              <a:rPr lang="en-US" b="1" u="sng" dirty="0"/>
              <a:t>Find Out More:</a:t>
            </a:r>
          </a:p>
          <a:p>
            <a:pPr marL="0" lvl="0" indent="0">
              <a:spcBef>
                <a:spcPts val="0"/>
              </a:spcBef>
              <a:spcAft>
                <a:spcPts val="0"/>
              </a:spcAft>
              <a:buNone/>
            </a:pPr>
            <a:r>
              <a:rPr lang="en-US" dirty="0"/>
              <a:t>http://</a:t>
            </a:r>
            <a:r>
              <a:rPr lang="en-US" dirty="0" err="1"/>
              <a:t>www.chansmodels.org</a:t>
            </a:r>
            <a:endParaRPr lang="en-US" dirty="0"/>
          </a:p>
          <a:p>
            <a:pPr marL="0" lvl="0" indent="0">
              <a:spcBef>
                <a:spcPts val="0"/>
              </a:spcBef>
              <a:spcAft>
                <a:spcPts val="0"/>
              </a:spcAft>
              <a:buNone/>
            </a:pPr>
            <a:endParaRPr dirty="0"/>
          </a:p>
        </p:txBody>
      </p:sp>
      <p:sp>
        <p:nvSpPr>
          <p:cNvPr id="5" name="Shape 97">
            <a:extLst>
              <a:ext uri="{FF2B5EF4-FFF2-40B4-BE49-F238E27FC236}">
                <a16:creationId xmlns:a16="http://schemas.microsoft.com/office/drawing/2014/main" id="{4D20EBED-BC46-E34A-A13E-A0E2B15BEDEA}"/>
              </a:ext>
            </a:extLst>
          </p:cNvPr>
          <p:cNvSpPr txBox="1">
            <a:spLocks/>
          </p:cNvSpPr>
          <p:nvPr/>
        </p:nvSpPr>
        <p:spPr>
          <a:xfrm>
            <a:off x="4869236" y="1578550"/>
            <a:ext cx="3548400" cy="1342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1pPr>
            <a:lvl2pPr marL="914400" marR="0" lvl="1" indent="-298450"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2pPr>
            <a:lvl3pPr marL="1371600" marR="0" lvl="2" indent="-298450"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3pPr>
            <a:lvl4pPr marL="1828800" marR="0" lvl="3" indent="-298450"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4pPr>
            <a:lvl5pPr marL="2286000" marR="0" lvl="4" indent="-298450"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5pPr>
            <a:lvl6pPr marL="2743200" marR="0" lvl="5" indent="-298450"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6pPr>
            <a:lvl7pPr marL="3200400" marR="0" lvl="6" indent="-298450"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7pPr>
            <a:lvl8pPr marL="3657600" marR="0" lvl="7" indent="-298450"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8pPr>
            <a:lvl9pPr marL="4114800" marR="0" lvl="8" indent="-298450"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9pPr>
          </a:lstStyle>
          <a:p>
            <a:pPr marL="0" indent="0"/>
            <a:r>
              <a:rPr lang="en-US" sz="1800" dirty="0"/>
              <a:t>Presenter &amp; Participant Introductions</a:t>
            </a:r>
          </a:p>
          <a:p>
            <a:pPr marL="0" indent="0"/>
            <a:endParaRPr lang="en-US" sz="1800" dirty="0"/>
          </a:p>
          <a:p>
            <a:pPr marL="0" indent="0"/>
            <a:r>
              <a:rPr lang="en-US" sz="1800" dirty="0"/>
              <a:t>Workshop Framework </a:t>
            </a:r>
          </a:p>
          <a:p>
            <a:pPr marL="0" indent="0"/>
            <a:endParaRPr lang="en-US" sz="1800" dirty="0"/>
          </a:p>
          <a:p>
            <a:pPr marL="0" indent="0"/>
            <a:r>
              <a:rPr lang="en-US" sz="1800" dirty="0"/>
              <a:t>MIDAS Tool</a:t>
            </a:r>
          </a:p>
          <a:p>
            <a:pPr marL="0" indent="0"/>
            <a:endParaRPr lang="en-US" sz="1800" dirty="0"/>
          </a:p>
          <a:p>
            <a:pPr marL="0" indent="0"/>
            <a:r>
              <a:rPr lang="en-US" sz="1800" dirty="0"/>
              <a:t>Demonstration of MIDAS</a:t>
            </a:r>
          </a:p>
          <a:p>
            <a:pPr marL="0" indent="0"/>
            <a:endParaRPr lang="en-US" sz="1800" dirty="0"/>
          </a:p>
          <a:p>
            <a:pPr marL="0" indent="0"/>
            <a:r>
              <a:rPr lang="en-US" sz="1800" dirty="0"/>
              <a:t>Interactive Exercises</a:t>
            </a:r>
          </a:p>
          <a:p>
            <a:pPr marL="0" indent="0"/>
            <a:endParaRPr lang="en-US" sz="1800" dirty="0"/>
          </a:p>
          <a:p>
            <a:pPr marL="0" indent="0"/>
            <a:r>
              <a:rPr lang="en-US" sz="1800" dirty="0"/>
              <a:t>Feedback &amp; Questions</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830400" y="142275"/>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1800" dirty="0"/>
              <a:t>MIDAS: Walkthrough</a:t>
            </a:r>
            <a:endParaRPr sz="1800" dirty="0"/>
          </a:p>
        </p:txBody>
      </p:sp>
      <p:sp>
        <p:nvSpPr>
          <p:cNvPr id="104" name="Shape 104"/>
          <p:cNvSpPr txBox="1">
            <a:spLocks noGrp="1"/>
          </p:cNvSpPr>
          <p:nvPr>
            <p:ph type="sldNum" idx="12"/>
          </p:nvPr>
        </p:nvSpPr>
        <p:spPr>
          <a:xfrm>
            <a:off x="8417727" y="213076"/>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20</a:t>
            </a:fld>
            <a:endParaRPr/>
          </a:p>
        </p:txBody>
      </p:sp>
      <p:sp>
        <p:nvSpPr>
          <p:cNvPr id="106" name="Shape 106"/>
          <p:cNvSpPr txBox="1"/>
          <p:nvPr/>
        </p:nvSpPr>
        <p:spPr>
          <a:xfrm>
            <a:off x="2133600" y="4832525"/>
            <a:ext cx="4876800" cy="2271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888888"/>
              </a:buClr>
              <a:buSzPts val="900"/>
              <a:buFont typeface="Arial"/>
              <a:buNone/>
            </a:pPr>
            <a:r>
              <a:rPr lang="en" sz="900" b="0" i="0" u="none" strike="noStrike" cap="none">
                <a:solidFill>
                  <a:srgbClr val="434343"/>
                </a:solidFill>
                <a:latin typeface="Arial"/>
                <a:ea typeface="Arial"/>
                <a:cs typeface="Arial"/>
                <a:sym typeface="Arial"/>
              </a:rPr>
              <a:t>Proprietary and Confidential</a:t>
            </a:r>
            <a:endParaRPr sz="900">
              <a:solidFill>
                <a:srgbClr val="434343"/>
              </a:solidFill>
            </a:endParaRPr>
          </a:p>
        </p:txBody>
      </p:sp>
      <p:sp>
        <p:nvSpPr>
          <p:cNvPr id="3" name="Rectangle 2">
            <a:extLst>
              <a:ext uri="{FF2B5EF4-FFF2-40B4-BE49-F238E27FC236}">
                <a16:creationId xmlns:a16="http://schemas.microsoft.com/office/drawing/2014/main" id="{DD6358C8-884C-7540-8921-812B94A45E16}"/>
              </a:ext>
            </a:extLst>
          </p:cNvPr>
          <p:cNvSpPr/>
          <p:nvPr/>
        </p:nvSpPr>
        <p:spPr>
          <a:xfrm>
            <a:off x="388024" y="1378040"/>
            <a:ext cx="8029703" cy="2062103"/>
          </a:xfrm>
          <a:prstGeom prst="rect">
            <a:avLst/>
          </a:prstGeom>
        </p:spPr>
        <p:txBody>
          <a:bodyPr wrap="square">
            <a:spAutoFit/>
          </a:bodyPr>
          <a:lstStyle/>
          <a:p>
            <a:pPr marL="285750" lvl="0" indent="-285750">
              <a:buFont typeface="Arial" panose="020B0604020202020204" pitchFamily="34" charset="0"/>
              <a:buChar char="•"/>
            </a:pPr>
            <a:r>
              <a:rPr lang="en-US" sz="1600" b="1" dirty="0"/>
              <a:t>Zoom to Area</a:t>
            </a:r>
            <a:endParaRPr lang="en-US" sz="1600" dirty="0"/>
          </a:p>
          <a:p>
            <a:pPr marL="285750" lvl="0" indent="-285750">
              <a:buFont typeface="Arial" panose="020B0604020202020204" pitchFamily="34" charset="0"/>
              <a:buChar char="•"/>
            </a:pPr>
            <a:r>
              <a:rPr lang="en-US" sz="1600" b="1" dirty="0"/>
              <a:t>CDF Explorer</a:t>
            </a:r>
            <a:r>
              <a:rPr lang="en-US" sz="1600" dirty="0"/>
              <a:t> </a:t>
            </a:r>
          </a:p>
          <a:p>
            <a:pPr marL="285750" lvl="0" indent="-285750">
              <a:buFont typeface="Arial" panose="020B0604020202020204" pitchFamily="34" charset="0"/>
              <a:buChar char="•"/>
            </a:pPr>
            <a:r>
              <a:rPr lang="en-US" sz="1600" b="1" dirty="0"/>
              <a:t>FEWS Explorer</a:t>
            </a:r>
          </a:p>
          <a:p>
            <a:pPr marL="285750" lvl="0" indent="-285750">
              <a:buFont typeface="Arial" panose="020B0604020202020204" pitchFamily="34" charset="0"/>
              <a:buChar char="•"/>
            </a:pPr>
            <a:r>
              <a:rPr lang="en-US" sz="1600" b="1" dirty="0"/>
              <a:t>MIMES Explorer</a:t>
            </a:r>
            <a:endParaRPr lang="en-US" sz="1600" dirty="0"/>
          </a:p>
          <a:p>
            <a:pPr marL="285750" lvl="0" indent="-285750">
              <a:buFont typeface="Arial" panose="020B0604020202020204" pitchFamily="34" charset="0"/>
              <a:buChar char="•"/>
            </a:pPr>
            <a:r>
              <a:rPr lang="en-US" sz="1600" b="1" dirty="0"/>
              <a:t>Explore Cambodia Data</a:t>
            </a:r>
            <a:endParaRPr lang="en-US" sz="1600" dirty="0"/>
          </a:p>
          <a:p>
            <a:pPr marL="285750" lvl="0" indent="-285750">
              <a:buFont typeface="Arial" panose="020B0604020202020204" pitchFamily="34" charset="0"/>
              <a:buChar char="•"/>
            </a:pPr>
            <a:r>
              <a:rPr lang="en-US" sz="1600" b="1" dirty="0" err="1"/>
              <a:t>Siem</a:t>
            </a:r>
            <a:r>
              <a:rPr lang="en-US" sz="1600" b="1" dirty="0"/>
              <a:t> Reap Urbanization</a:t>
            </a:r>
          </a:p>
          <a:p>
            <a:pPr marL="285750" lvl="0" indent="-285750">
              <a:buFont typeface="Arial" panose="020B0604020202020204" pitchFamily="34" charset="0"/>
              <a:buChar char="•"/>
            </a:pPr>
            <a:r>
              <a:rPr lang="en-US" sz="1600" b="1" dirty="0"/>
              <a:t>Freshwater Health Index</a:t>
            </a:r>
            <a:endParaRPr lang="en-US" sz="1600" dirty="0"/>
          </a:p>
          <a:p>
            <a:pPr marL="285750" lvl="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4246662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830400" y="142275"/>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1800" dirty="0"/>
              <a:t>MIDAS: Walkthrough</a:t>
            </a:r>
            <a:endParaRPr sz="1800" dirty="0"/>
          </a:p>
        </p:txBody>
      </p:sp>
      <p:sp>
        <p:nvSpPr>
          <p:cNvPr id="104" name="Shape 104"/>
          <p:cNvSpPr txBox="1">
            <a:spLocks noGrp="1"/>
          </p:cNvSpPr>
          <p:nvPr>
            <p:ph type="sldNum" idx="12"/>
          </p:nvPr>
        </p:nvSpPr>
        <p:spPr>
          <a:xfrm>
            <a:off x="8417727" y="213076"/>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21</a:t>
            </a:fld>
            <a:endParaRPr/>
          </a:p>
        </p:txBody>
      </p:sp>
      <p:sp>
        <p:nvSpPr>
          <p:cNvPr id="106" name="Shape 106"/>
          <p:cNvSpPr txBox="1"/>
          <p:nvPr/>
        </p:nvSpPr>
        <p:spPr>
          <a:xfrm>
            <a:off x="2133600" y="4832525"/>
            <a:ext cx="4876800" cy="2271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888888"/>
              </a:buClr>
              <a:buSzPts val="900"/>
              <a:buFont typeface="Arial"/>
              <a:buNone/>
            </a:pPr>
            <a:r>
              <a:rPr lang="en" sz="900" b="0" i="0" u="none" strike="noStrike" cap="none">
                <a:solidFill>
                  <a:srgbClr val="434343"/>
                </a:solidFill>
                <a:latin typeface="Arial"/>
                <a:ea typeface="Arial"/>
                <a:cs typeface="Arial"/>
                <a:sym typeface="Arial"/>
              </a:rPr>
              <a:t>Proprietary and Confidential</a:t>
            </a:r>
            <a:endParaRPr sz="900">
              <a:solidFill>
                <a:srgbClr val="434343"/>
              </a:solidFill>
            </a:endParaRPr>
          </a:p>
        </p:txBody>
      </p:sp>
      <p:sp>
        <p:nvSpPr>
          <p:cNvPr id="3" name="Rectangle 2">
            <a:extLst>
              <a:ext uri="{FF2B5EF4-FFF2-40B4-BE49-F238E27FC236}">
                <a16:creationId xmlns:a16="http://schemas.microsoft.com/office/drawing/2014/main" id="{3E69BDFB-C3FD-CA4A-8894-63FC49F3FA31}"/>
              </a:ext>
            </a:extLst>
          </p:cNvPr>
          <p:cNvSpPr/>
          <p:nvPr/>
        </p:nvSpPr>
        <p:spPr>
          <a:xfrm>
            <a:off x="373487" y="1468192"/>
            <a:ext cx="8268237" cy="2308324"/>
          </a:xfrm>
          <a:prstGeom prst="rect">
            <a:avLst/>
          </a:prstGeom>
        </p:spPr>
        <p:txBody>
          <a:bodyPr wrap="square">
            <a:spAutoFit/>
          </a:bodyPr>
          <a:lstStyle/>
          <a:p>
            <a:pPr lvl="0"/>
            <a:r>
              <a:rPr lang="en-US" sz="1800" b="1" dirty="0" err="1"/>
              <a:t>Siem</a:t>
            </a:r>
            <a:r>
              <a:rPr lang="en-US" sz="1800" b="1" dirty="0"/>
              <a:t> Reap Urbanization: </a:t>
            </a:r>
            <a:r>
              <a:rPr lang="en-US" sz="1800" dirty="0"/>
              <a:t>Rapid urbanization in </a:t>
            </a:r>
            <a:r>
              <a:rPr lang="en-US" sz="1800" dirty="0" err="1"/>
              <a:t>Siem</a:t>
            </a:r>
            <a:r>
              <a:rPr lang="en-US" sz="1800" dirty="0"/>
              <a:t> Reap near Angkor Wat is causing rapid depletion of water as population growth has accelerated in the last two decades. We show the deforestation and urbanization trends in this region using Landsat image analysis. </a:t>
            </a:r>
          </a:p>
          <a:p>
            <a:pPr lvl="0"/>
            <a:r>
              <a:rPr lang="en-US" sz="1800" b="1" dirty="0"/>
              <a:t>Freshwater Health Index</a:t>
            </a:r>
            <a:r>
              <a:rPr lang="en-US" sz="1800" dirty="0"/>
              <a:t>: CI's Freshwater Health Index is a tool that measures ecosystem system health by making clear connections between freshwater ecosystems and the benefits they provide to people. The user can access the information through links. </a:t>
            </a:r>
          </a:p>
        </p:txBody>
      </p:sp>
    </p:spTree>
    <p:extLst>
      <p:ext uri="{BB962C8B-B14F-4D97-AF65-F5344CB8AC3E}">
        <p14:creationId xmlns:p14="http://schemas.microsoft.com/office/powerpoint/2010/main" val="2115975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830400" y="142275"/>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1800" dirty="0"/>
              <a:t>1. Map Exploration</a:t>
            </a:r>
            <a:endParaRPr sz="1800" dirty="0"/>
          </a:p>
        </p:txBody>
      </p:sp>
      <p:sp>
        <p:nvSpPr>
          <p:cNvPr id="104" name="Shape 104"/>
          <p:cNvSpPr txBox="1">
            <a:spLocks noGrp="1"/>
          </p:cNvSpPr>
          <p:nvPr>
            <p:ph type="sldNum" idx="12"/>
          </p:nvPr>
        </p:nvSpPr>
        <p:spPr>
          <a:xfrm>
            <a:off x="8417727" y="213076"/>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22</a:t>
            </a:fld>
            <a:endParaRPr/>
          </a:p>
        </p:txBody>
      </p:sp>
      <p:sp>
        <p:nvSpPr>
          <p:cNvPr id="106" name="Shape 106"/>
          <p:cNvSpPr txBox="1"/>
          <p:nvPr/>
        </p:nvSpPr>
        <p:spPr>
          <a:xfrm>
            <a:off x="2133600" y="4832525"/>
            <a:ext cx="4876800" cy="2271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888888"/>
              </a:buClr>
              <a:buSzPts val="900"/>
              <a:buFont typeface="Arial"/>
              <a:buNone/>
            </a:pPr>
            <a:r>
              <a:rPr lang="en" sz="900" b="0" i="0" u="none" strike="noStrike" cap="none">
                <a:solidFill>
                  <a:srgbClr val="434343"/>
                </a:solidFill>
                <a:latin typeface="Arial"/>
                <a:ea typeface="Arial"/>
                <a:cs typeface="Arial"/>
                <a:sym typeface="Arial"/>
              </a:rPr>
              <a:t>Proprietary and Confidential</a:t>
            </a:r>
            <a:endParaRPr sz="900">
              <a:solidFill>
                <a:srgbClr val="434343"/>
              </a:solidFill>
            </a:endParaRPr>
          </a:p>
        </p:txBody>
      </p:sp>
      <p:sp>
        <p:nvSpPr>
          <p:cNvPr id="3" name="Rectangle 2">
            <a:extLst>
              <a:ext uri="{FF2B5EF4-FFF2-40B4-BE49-F238E27FC236}">
                <a16:creationId xmlns:a16="http://schemas.microsoft.com/office/drawing/2014/main" id="{3E69BDFB-C3FD-CA4A-8894-63FC49F3FA31}"/>
              </a:ext>
            </a:extLst>
          </p:cNvPr>
          <p:cNvSpPr/>
          <p:nvPr/>
        </p:nvSpPr>
        <p:spPr>
          <a:xfrm>
            <a:off x="373487" y="1468192"/>
            <a:ext cx="8268237" cy="1815882"/>
          </a:xfrm>
          <a:prstGeom prst="rect">
            <a:avLst/>
          </a:prstGeom>
        </p:spPr>
        <p:txBody>
          <a:bodyPr wrap="square">
            <a:spAutoFit/>
          </a:bodyPr>
          <a:lstStyle/>
          <a:p>
            <a:r>
              <a:rPr lang="en-US" dirty="0"/>
              <a:t>The map exploration tool enables the user to display a series of data layers including administrative units, forests, population, watersheds and rivers. MIDAS shows map layers based on identification of user types. Users for Cambodia are classified into the following groups based on our interactions with user groups in stakeholder workshops from 2014-2017.  We will survey if more user groups are needed. Our goal is to create a multi-stakeholder platform that can provide specific layering of our models to the user groups. For example a commercial fisher may need details of fish catch, fish biomass and no-take zones while an environmental group may want detailed information of areas at risk. </a:t>
            </a:r>
          </a:p>
        </p:txBody>
      </p:sp>
      <p:pic>
        <p:nvPicPr>
          <p:cNvPr id="6" name="Picture 5">
            <a:extLst>
              <a:ext uri="{FF2B5EF4-FFF2-40B4-BE49-F238E27FC236}">
                <a16:creationId xmlns:a16="http://schemas.microsoft.com/office/drawing/2014/main" id="{50508D25-2DE0-F24A-9928-19067C91B514}"/>
              </a:ext>
            </a:extLst>
          </p:cNvPr>
          <p:cNvPicPr/>
          <p:nvPr/>
        </p:nvPicPr>
        <p:blipFill>
          <a:blip r:embed="rId3" cstate="email">
            <a:extLst>
              <a:ext uri="{28A0092B-C50C-407E-A947-70E740481C1C}">
                <a14:useLocalDpi xmlns:a14="http://schemas.microsoft.com/office/drawing/2010/main"/>
              </a:ext>
            </a:extLst>
          </a:blip>
          <a:stretch>
            <a:fillRect/>
          </a:stretch>
        </p:blipFill>
        <p:spPr>
          <a:xfrm>
            <a:off x="796925" y="3312791"/>
            <a:ext cx="2673350" cy="1524000"/>
          </a:xfrm>
          <a:prstGeom prst="rect">
            <a:avLst/>
          </a:prstGeom>
        </p:spPr>
      </p:pic>
      <p:pic>
        <p:nvPicPr>
          <p:cNvPr id="7" name="Picture 6">
            <a:extLst>
              <a:ext uri="{FF2B5EF4-FFF2-40B4-BE49-F238E27FC236}">
                <a16:creationId xmlns:a16="http://schemas.microsoft.com/office/drawing/2014/main" id="{BF212064-3245-934A-AC2B-32FB525D6E15}"/>
              </a:ext>
            </a:extLst>
          </p:cNvPr>
          <p:cNvPicPr/>
          <p:nvPr/>
        </p:nvPicPr>
        <p:blipFill>
          <a:blip r:embed="rId4" cstate="email">
            <a:extLst>
              <a:ext uri="{28A0092B-C50C-407E-A947-70E740481C1C}">
                <a14:useLocalDpi xmlns:a14="http://schemas.microsoft.com/office/drawing/2010/main"/>
              </a:ext>
            </a:extLst>
          </a:blip>
          <a:stretch>
            <a:fillRect/>
          </a:stretch>
        </p:blipFill>
        <p:spPr>
          <a:xfrm>
            <a:off x="5615293" y="3273130"/>
            <a:ext cx="2789555" cy="1524000"/>
          </a:xfrm>
          <a:prstGeom prst="rect">
            <a:avLst/>
          </a:prstGeom>
        </p:spPr>
      </p:pic>
    </p:spTree>
    <p:extLst>
      <p:ext uri="{BB962C8B-B14F-4D97-AF65-F5344CB8AC3E}">
        <p14:creationId xmlns:p14="http://schemas.microsoft.com/office/powerpoint/2010/main" val="1435941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830400" y="142275"/>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1800" dirty="0"/>
              <a:t>1. Map Exploration</a:t>
            </a:r>
            <a:endParaRPr sz="1800" dirty="0"/>
          </a:p>
        </p:txBody>
      </p:sp>
      <p:sp>
        <p:nvSpPr>
          <p:cNvPr id="104" name="Shape 104"/>
          <p:cNvSpPr txBox="1">
            <a:spLocks noGrp="1"/>
          </p:cNvSpPr>
          <p:nvPr>
            <p:ph type="sldNum" idx="12"/>
          </p:nvPr>
        </p:nvSpPr>
        <p:spPr>
          <a:xfrm>
            <a:off x="8417727" y="213076"/>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23</a:t>
            </a:fld>
            <a:endParaRPr/>
          </a:p>
        </p:txBody>
      </p:sp>
      <p:sp>
        <p:nvSpPr>
          <p:cNvPr id="106" name="Shape 106"/>
          <p:cNvSpPr txBox="1"/>
          <p:nvPr/>
        </p:nvSpPr>
        <p:spPr>
          <a:xfrm>
            <a:off x="2133600" y="4832525"/>
            <a:ext cx="4876800" cy="2271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888888"/>
              </a:buClr>
              <a:buSzPts val="900"/>
              <a:buFont typeface="Arial"/>
              <a:buNone/>
            </a:pPr>
            <a:r>
              <a:rPr lang="en" sz="900" b="0" i="0" u="none" strike="noStrike" cap="none">
                <a:solidFill>
                  <a:srgbClr val="434343"/>
                </a:solidFill>
                <a:latin typeface="Arial"/>
                <a:ea typeface="Arial"/>
                <a:cs typeface="Arial"/>
                <a:sym typeface="Arial"/>
              </a:rPr>
              <a:t>Proprietary and Confidential</a:t>
            </a:r>
            <a:endParaRPr sz="900">
              <a:solidFill>
                <a:srgbClr val="434343"/>
              </a:solidFill>
            </a:endParaRPr>
          </a:p>
        </p:txBody>
      </p:sp>
      <p:sp>
        <p:nvSpPr>
          <p:cNvPr id="3" name="Rectangle 2">
            <a:extLst>
              <a:ext uri="{FF2B5EF4-FFF2-40B4-BE49-F238E27FC236}">
                <a16:creationId xmlns:a16="http://schemas.microsoft.com/office/drawing/2014/main" id="{3E69BDFB-C3FD-CA4A-8894-63FC49F3FA31}"/>
              </a:ext>
            </a:extLst>
          </p:cNvPr>
          <p:cNvSpPr/>
          <p:nvPr/>
        </p:nvSpPr>
        <p:spPr>
          <a:xfrm>
            <a:off x="373487" y="1468192"/>
            <a:ext cx="8268237" cy="1384995"/>
          </a:xfrm>
          <a:prstGeom prst="rect">
            <a:avLst/>
          </a:prstGeom>
        </p:spPr>
        <p:txBody>
          <a:bodyPr wrap="square">
            <a:spAutoFit/>
          </a:bodyPr>
          <a:lstStyle/>
          <a:p>
            <a:pPr marL="342900" indent="-342900">
              <a:buFont typeface="+mj-lt"/>
              <a:buAutoNum type="arabicPeriod"/>
            </a:pPr>
            <a:r>
              <a:rPr lang="en-US" dirty="0"/>
              <a:t>Frame a problem. </a:t>
            </a:r>
          </a:p>
          <a:p>
            <a:pPr marL="342900" indent="-342900">
              <a:buFont typeface="+mj-lt"/>
              <a:buAutoNum type="arabicPeriod"/>
            </a:pPr>
            <a:r>
              <a:rPr lang="en-US" dirty="0"/>
              <a:t>Select relevant data</a:t>
            </a:r>
          </a:p>
          <a:p>
            <a:pPr marL="342900" indent="-342900">
              <a:buFont typeface="+mj-lt"/>
              <a:buAutoNum type="arabicPeriod"/>
            </a:pPr>
            <a:r>
              <a:rPr lang="en-US" dirty="0"/>
              <a:t>Gather insights from your visual map overlay </a:t>
            </a:r>
            <a:r>
              <a:rPr lang="mr-IN" dirty="0"/>
              <a:t>–</a:t>
            </a:r>
            <a:r>
              <a:rPr lang="en-US" dirty="0"/>
              <a:t> quick and easy way of gathering insights</a:t>
            </a:r>
          </a:p>
          <a:p>
            <a:pPr marL="342900" indent="-342900">
              <a:buFont typeface="+mj-lt"/>
              <a:buAutoNum type="arabicPeriod"/>
            </a:pPr>
            <a:r>
              <a:rPr lang="en-US" dirty="0"/>
              <a:t>For example, ADD </a:t>
            </a:r>
            <a:r>
              <a:rPr lang="en-US" i="1" dirty="0"/>
              <a:t>forest concessions, forest in 2006 and key biodiversity areas.</a:t>
            </a:r>
          </a:p>
          <a:p>
            <a:pPr marL="342900" lvl="0" indent="-342900">
              <a:buFont typeface="+mj-lt"/>
              <a:buAutoNum type="arabicPeriod"/>
            </a:pPr>
            <a:r>
              <a:rPr lang="en-US" dirty="0"/>
              <a:t>Zoom into </a:t>
            </a:r>
            <a:r>
              <a:rPr lang="en-US" dirty="0" err="1"/>
              <a:t>Mondulkiri</a:t>
            </a:r>
            <a:r>
              <a:rPr lang="en-US" dirty="0"/>
              <a:t> </a:t>
            </a:r>
            <a:r>
              <a:rPr lang="mr-IN" dirty="0"/>
              <a:t>–</a:t>
            </a:r>
            <a:r>
              <a:rPr lang="en-US" dirty="0"/>
              <a:t> What is the spatial pattern here? Locate all leased concessions here.</a:t>
            </a:r>
          </a:p>
          <a:p>
            <a:pPr marL="342900" lvl="0" indent="-342900">
              <a:buFont typeface="+mj-lt"/>
              <a:buAutoNum type="arabicPeriod"/>
            </a:pPr>
            <a:r>
              <a:rPr lang="en-US" dirty="0"/>
              <a:t>Locate </a:t>
            </a:r>
            <a:r>
              <a:rPr lang="en-US" dirty="0" err="1"/>
              <a:t>Phnum</a:t>
            </a:r>
            <a:r>
              <a:rPr lang="en-US" dirty="0"/>
              <a:t> </a:t>
            </a:r>
            <a:r>
              <a:rPr lang="en-US" dirty="0" err="1"/>
              <a:t>Prech</a:t>
            </a:r>
            <a:r>
              <a:rPr lang="en-US" dirty="0"/>
              <a:t> Wildlife Sanctuary? What are the threats here?</a:t>
            </a:r>
          </a:p>
        </p:txBody>
      </p:sp>
      <p:pic>
        <p:nvPicPr>
          <p:cNvPr id="6" name="Picture 5">
            <a:extLst>
              <a:ext uri="{FF2B5EF4-FFF2-40B4-BE49-F238E27FC236}">
                <a16:creationId xmlns:a16="http://schemas.microsoft.com/office/drawing/2014/main" id="{50508D25-2DE0-F24A-9928-19067C91B514}"/>
              </a:ext>
            </a:extLst>
          </p:cNvPr>
          <p:cNvPicPr/>
          <p:nvPr/>
        </p:nvPicPr>
        <p:blipFill>
          <a:blip r:embed="rId3" cstate="email">
            <a:extLst>
              <a:ext uri="{28A0092B-C50C-407E-A947-70E740481C1C}">
                <a14:useLocalDpi xmlns:a14="http://schemas.microsoft.com/office/drawing/2010/main"/>
              </a:ext>
            </a:extLst>
          </a:blip>
          <a:stretch>
            <a:fillRect/>
          </a:stretch>
        </p:blipFill>
        <p:spPr>
          <a:xfrm>
            <a:off x="796925" y="3312791"/>
            <a:ext cx="2673350" cy="1524000"/>
          </a:xfrm>
          <a:prstGeom prst="rect">
            <a:avLst/>
          </a:prstGeom>
        </p:spPr>
      </p:pic>
      <p:pic>
        <p:nvPicPr>
          <p:cNvPr id="7" name="Picture 6">
            <a:extLst>
              <a:ext uri="{FF2B5EF4-FFF2-40B4-BE49-F238E27FC236}">
                <a16:creationId xmlns:a16="http://schemas.microsoft.com/office/drawing/2014/main" id="{BF212064-3245-934A-AC2B-32FB525D6E15}"/>
              </a:ext>
            </a:extLst>
          </p:cNvPr>
          <p:cNvPicPr/>
          <p:nvPr/>
        </p:nvPicPr>
        <p:blipFill>
          <a:blip r:embed="rId4" cstate="email">
            <a:extLst>
              <a:ext uri="{28A0092B-C50C-407E-A947-70E740481C1C}">
                <a14:useLocalDpi xmlns:a14="http://schemas.microsoft.com/office/drawing/2010/main"/>
              </a:ext>
            </a:extLst>
          </a:blip>
          <a:stretch>
            <a:fillRect/>
          </a:stretch>
        </p:blipFill>
        <p:spPr>
          <a:xfrm>
            <a:off x="5615293" y="3273130"/>
            <a:ext cx="2789555" cy="1524000"/>
          </a:xfrm>
          <a:prstGeom prst="rect">
            <a:avLst/>
          </a:prstGeom>
        </p:spPr>
      </p:pic>
    </p:spTree>
    <p:extLst>
      <p:ext uri="{BB962C8B-B14F-4D97-AF65-F5344CB8AC3E}">
        <p14:creationId xmlns:p14="http://schemas.microsoft.com/office/powerpoint/2010/main" val="3134208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830400" y="142275"/>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1800" dirty="0"/>
              <a:t>1. Map Exploration</a:t>
            </a:r>
            <a:endParaRPr sz="1800" dirty="0"/>
          </a:p>
        </p:txBody>
      </p:sp>
      <p:sp>
        <p:nvSpPr>
          <p:cNvPr id="104" name="Shape 104"/>
          <p:cNvSpPr txBox="1">
            <a:spLocks noGrp="1"/>
          </p:cNvSpPr>
          <p:nvPr>
            <p:ph type="sldNum" idx="12"/>
          </p:nvPr>
        </p:nvSpPr>
        <p:spPr>
          <a:xfrm>
            <a:off x="8417727" y="213076"/>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24</a:t>
            </a:fld>
            <a:endParaRPr/>
          </a:p>
        </p:txBody>
      </p:sp>
      <p:sp>
        <p:nvSpPr>
          <p:cNvPr id="106" name="Shape 106"/>
          <p:cNvSpPr txBox="1"/>
          <p:nvPr/>
        </p:nvSpPr>
        <p:spPr>
          <a:xfrm>
            <a:off x="2133600" y="4832525"/>
            <a:ext cx="4876800" cy="2271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888888"/>
              </a:buClr>
              <a:buSzPts val="900"/>
              <a:buFont typeface="Arial"/>
              <a:buNone/>
            </a:pPr>
            <a:r>
              <a:rPr lang="en" sz="900" b="0" i="0" u="none" strike="noStrike" cap="none">
                <a:solidFill>
                  <a:srgbClr val="434343"/>
                </a:solidFill>
                <a:latin typeface="Arial"/>
                <a:ea typeface="Arial"/>
                <a:cs typeface="Arial"/>
                <a:sym typeface="Arial"/>
              </a:rPr>
              <a:t>Proprietary and Confidential</a:t>
            </a:r>
            <a:endParaRPr sz="900">
              <a:solidFill>
                <a:srgbClr val="434343"/>
              </a:solidFill>
            </a:endParaRPr>
          </a:p>
        </p:txBody>
      </p:sp>
      <p:sp>
        <p:nvSpPr>
          <p:cNvPr id="3" name="Rectangle 2">
            <a:extLst>
              <a:ext uri="{FF2B5EF4-FFF2-40B4-BE49-F238E27FC236}">
                <a16:creationId xmlns:a16="http://schemas.microsoft.com/office/drawing/2014/main" id="{3E69BDFB-C3FD-CA4A-8894-63FC49F3FA31}"/>
              </a:ext>
            </a:extLst>
          </p:cNvPr>
          <p:cNvSpPr/>
          <p:nvPr/>
        </p:nvSpPr>
        <p:spPr>
          <a:xfrm>
            <a:off x="373487" y="1468192"/>
            <a:ext cx="8268237" cy="954107"/>
          </a:xfrm>
          <a:prstGeom prst="rect">
            <a:avLst/>
          </a:prstGeom>
        </p:spPr>
        <p:txBody>
          <a:bodyPr wrap="square">
            <a:spAutoFit/>
          </a:bodyPr>
          <a:lstStyle/>
          <a:p>
            <a:pPr marL="342900" lvl="0" indent="-342900">
              <a:buFont typeface="+mj-lt"/>
              <a:buAutoNum type="arabicPeriod"/>
            </a:pPr>
            <a:r>
              <a:rPr lang="en-US" dirty="0"/>
              <a:t>Examine forest and threats in </a:t>
            </a:r>
            <a:r>
              <a:rPr lang="en-US" dirty="0" err="1"/>
              <a:t>Ratanakiri</a:t>
            </a:r>
            <a:r>
              <a:rPr lang="en-US" dirty="0"/>
              <a:t>, </a:t>
            </a:r>
            <a:r>
              <a:rPr lang="en-US" dirty="0" err="1"/>
              <a:t>Mondulkiri</a:t>
            </a:r>
            <a:r>
              <a:rPr lang="en-US" dirty="0"/>
              <a:t>, </a:t>
            </a:r>
            <a:r>
              <a:rPr lang="en-US" dirty="0" err="1"/>
              <a:t>Kratie</a:t>
            </a:r>
            <a:r>
              <a:rPr lang="en-US" dirty="0"/>
              <a:t> and Stung </a:t>
            </a:r>
            <a:r>
              <a:rPr lang="en-US" dirty="0" err="1"/>
              <a:t>Treng</a:t>
            </a:r>
            <a:r>
              <a:rPr lang="en-US" dirty="0"/>
              <a:t> that are the richest and largest intact block of forest in southeast Asia. What data layers would you use?</a:t>
            </a:r>
          </a:p>
          <a:p>
            <a:pPr marL="342900" lvl="0" indent="-342900">
              <a:buFont typeface="+mj-lt"/>
              <a:buAutoNum type="arabicPeriod"/>
            </a:pPr>
            <a:r>
              <a:rPr lang="en-US" dirty="0"/>
              <a:t>What are the threats here </a:t>
            </a:r>
            <a:r>
              <a:rPr lang="mr-IN" dirty="0"/>
              <a:t>–</a:t>
            </a:r>
            <a:r>
              <a:rPr lang="en-US" dirty="0"/>
              <a:t> how would you assess ecotourism potential here? </a:t>
            </a:r>
          </a:p>
          <a:p>
            <a:pPr marL="342900" lvl="0" indent="-342900">
              <a:buFont typeface="+mj-lt"/>
              <a:buAutoNum type="arabicPeriod"/>
            </a:pPr>
            <a:r>
              <a:rPr lang="en-US" dirty="0"/>
              <a:t>What are alternate livelihoods here?</a:t>
            </a:r>
          </a:p>
        </p:txBody>
      </p:sp>
      <p:pic>
        <p:nvPicPr>
          <p:cNvPr id="6" name="Picture 5">
            <a:extLst>
              <a:ext uri="{FF2B5EF4-FFF2-40B4-BE49-F238E27FC236}">
                <a16:creationId xmlns:a16="http://schemas.microsoft.com/office/drawing/2014/main" id="{50508D25-2DE0-F24A-9928-19067C91B514}"/>
              </a:ext>
            </a:extLst>
          </p:cNvPr>
          <p:cNvPicPr/>
          <p:nvPr/>
        </p:nvPicPr>
        <p:blipFill>
          <a:blip r:embed="rId3" cstate="email">
            <a:extLst>
              <a:ext uri="{28A0092B-C50C-407E-A947-70E740481C1C}">
                <a14:useLocalDpi xmlns:a14="http://schemas.microsoft.com/office/drawing/2010/main"/>
              </a:ext>
            </a:extLst>
          </a:blip>
          <a:stretch>
            <a:fillRect/>
          </a:stretch>
        </p:blipFill>
        <p:spPr>
          <a:xfrm>
            <a:off x="796925" y="3312791"/>
            <a:ext cx="2673350" cy="1524000"/>
          </a:xfrm>
          <a:prstGeom prst="rect">
            <a:avLst/>
          </a:prstGeom>
        </p:spPr>
      </p:pic>
      <p:pic>
        <p:nvPicPr>
          <p:cNvPr id="7" name="Picture 6">
            <a:extLst>
              <a:ext uri="{FF2B5EF4-FFF2-40B4-BE49-F238E27FC236}">
                <a16:creationId xmlns:a16="http://schemas.microsoft.com/office/drawing/2014/main" id="{BF212064-3245-934A-AC2B-32FB525D6E15}"/>
              </a:ext>
            </a:extLst>
          </p:cNvPr>
          <p:cNvPicPr/>
          <p:nvPr/>
        </p:nvPicPr>
        <p:blipFill>
          <a:blip r:embed="rId4" cstate="email">
            <a:extLst>
              <a:ext uri="{28A0092B-C50C-407E-A947-70E740481C1C}">
                <a14:useLocalDpi xmlns:a14="http://schemas.microsoft.com/office/drawing/2010/main"/>
              </a:ext>
            </a:extLst>
          </a:blip>
          <a:stretch>
            <a:fillRect/>
          </a:stretch>
        </p:blipFill>
        <p:spPr>
          <a:xfrm>
            <a:off x="5615293" y="3273130"/>
            <a:ext cx="2789555" cy="1524000"/>
          </a:xfrm>
          <a:prstGeom prst="rect">
            <a:avLst/>
          </a:prstGeom>
        </p:spPr>
      </p:pic>
    </p:spTree>
    <p:extLst>
      <p:ext uri="{BB962C8B-B14F-4D97-AF65-F5344CB8AC3E}">
        <p14:creationId xmlns:p14="http://schemas.microsoft.com/office/powerpoint/2010/main" val="1122349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830400" y="142275"/>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1800" dirty="0"/>
              <a:t>2. Collaboration Via CDFs</a:t>
            </a:r>
            <a:endParaRPr sz="1800" dirty="0"/>
          </a:p>
        </p:txBody>
      </p:sp>
      <p:sp>
        <p:nvSpPr>
          <p:cNvPr id="104" name="Shape 104"/>
          <p:cNvSpPr txBox="1">
            <a:spLocks noGrp="1"/>
          </p:cNvSpPr>
          <p:nvPr>
            <p:ph type="sldNum" idx="12"/>
          </p:nvPr>
        </p:nvSpPr>
        <p:spPr>
          <a:xfrm>
            <a:off x="8417727" y="213076"/>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25</a:t>
            </a:fld>
            <a:endParaRPr/>
          </a:p>
        </p:txBody>
      </p:sp>
      <p:sp>
        <p:nvSpPr>
          <p:cNvPr id="106" name="Shape 106"/>
          <p:cNvSpPr txBox="1"/>
          <p:nvPr/>
        </p:nvSpPr>
        <p:spPr>
          <a:xfrm>
            <a:off x="2133600" y="4832525"/>
            <a:ext cx="4876800" cy="2271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888888"/>
              </a:buClr>
              <a:buSzPts val="900"/>
              <a:buFont typeface="Arial"/>
              <a:buNone/>
            </a:pPr>
            <a:r>
              <a:rPr lang="en" sz="900" b="0" i="0" u="none" strike="noStrike" cap="none">
                <a:solidFill>
                  <a:srgbClr val="434343"/>
                </a:solidFill>
                <a:latin typeface="Arial"/>
                <a:ea typeface="Arial"/>
                <a:cs typeface="Arial"/>
                <a:sym typeface="Arial"/>
              </a:rPr>
              <a:t>Proprietary and Confidential</a:t>
            </a:r>
            <a:endParaRPr sz="900">
              <a:solidFill>
                <a:srgbClr val="434343"/>
              </a:solidFill>
            </a:endParaRPr>
          </a:p>
        </p:txBody>
      </p:sp>
      <p:sp>
        <p:nvSpPr>
          <p:cNvPr id="2" name="Rectangle 1">
            <a:extLst>
              <a:ext uri="{FF2B5EF4-FFF2-40B4-BE49-F238E27FC236}">
                <a16:creationId xmlns:a16="http://schemas.microsoft.com/office/drawing/2014/main" id="{BDD7C734-6BEB-F244-A22F-04837F550533}"/>
              </a:ext>
            </a:extLst>
          </p:cNvPr>
          <p:cNvSpPr/>
          <p:nvPr/>
        </p:nvSpPr>
        <p:spPr>
          <a:xfrm>
            <a:off x="830399" y="1370004"/>
            <a:ext cx="7476473" cy="1077218"/>
          </a:xfrm>
          <a:prstGeom prst="rect">
            <a:avLst/>
          </a:prstGeom>
        </p:spPr>
        <p:txBody>
          <a:bodyPr wrap="square">
            <a:spAutoFit/>
          </a:bodyPr>
          <a:lstStyle/>
          <a:p>
            <a:r>
              <a:rPr lang="en-US" sz="1600" dirty="0">
                <a:latin typeface="Calibri" panose="020F0502020204030204" pitchFamily="34" charset="0"/>
                <a:ea typeface="Calibri" panose="020F0502020204030204" pitchFamily="34" charset="0"/>
                <a:cs typeface="Times New Roman" panose="02020603050405020304" pitchFamily="18" charset="0"/>
              </a:rPr>
              <a:t>Users have their intuitive and experiential understanding of the political, social, and environmental dimensions of the state of the system. MIDAS enables users to rate or review the system on critical determining factors, gathered from our prior research in other regions and revised to fit the Cambodian context:</a:t>
            </a:r>
            <a:endParaRPr lang="en-US" sz="1600" dirty="0"/>
          </a:p>
        </p:txBody>
      </p:sp>
      <p:pic>
        <p:nvPicPr>
          <p:cNvPr id="9" name="Picture 8">
            <a:extLst>
              <a:ext uri="{FF2B5EF4-FFF2-40B4-BE49-F238E27FC236}">
                <a16:creationId xmlns:a16="http://schemas.microsoft.com/office/drawing/2014/main" id="{0EC53F4C-E32B-BF48-8A4D-A593756912E6}"/>
              </a:ext>
            </a:extLst>
          </p:cNvPr>
          <p:cNvPicPr/>
          <p:nvPr/>
        </p:nvPicPr>
        <p:blipFill>
          <a:blip r:embed="rId3" cstate="email">
            <a:extLst>
              <a:ext uri="{28A0092B-C50C-407E-A947-70E740481C1C}">
                <a14:useLocalDpi xmlns:a14="http://schemas.microsoft.com/office/drawing/2010/main"/>
              </a:ext>
            </a:extLst>
          </a:blip>
          <a:stretch>
            <a:fillRect/>
          </a:stretch>
        </p:blipFill>
        <p:spPr>
          <a:xfrm>
            <a:off x="1629625" y="2356260"/>
            <a:ext cx="5549900" cy="2722245"/>
          </a:xfrm>
          <a:prstGeom prst="rect">
            <a:avLst/>
          </a:prstGeom>
        </p:spPr>
      </p:pic>
    </p:spTree>
    <p:extLst>
      <p:ext uri="{BB962C8B-B14F-4D97-AF65-F5344CB8AC3E}">
        <p14:creationId xmlns:p14="http://schemas.microsoft.com/office/powerpoint/2010/main" val="1231024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830400" y="142275"/>
            <a:ext cx="7688700" cy="535200"/>
          </a:xfrm>
          <a:prstGeom prst="rect">
            <a:avLst/>
          </a:prstGeom>
        </p:spPr>
        <p:txBody>
          <a:bodyPr spcFirstLastPara="1" wrap="square" lIns="91425" tIns="91425" rIns="91425" bIns="91425" anchor="t" anchorCtr="0">
            <a:noAutofit/>
          </a:bodyPr>
          <a:lstStyle/>
          <a:p>
            <a:pPr lvl="0"/>
            <a:r>
              <a:rPr lang="en-US" sz="1800" dirty="0"/>
              <a:t>CDF Example</a:t>
            </a:r>
            <a:endParaRPr sz="1800" dirty="0"/>
          </a:p>
        </p:txBody>
      </p:sp>
      <p:sp>
        <p:nvSpPr>
          <p:cNvPr id="104" name="Shape 104"/>
          <p:cNvSpPr txBox="1">
            <a:spLocks noGrp="1"/>
          </p:cNvSpPr>
          <p:nvPr>
            <p:ph type="sldNum" idx="12"/>
          </p:nvPr>
        </p:nvSpPr>
        <p:spPr>
          <a:xfrm>
            <a:off x="8417727" y="213076"/>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26</a:t>
            </a:fld>
            <a:endParaRPr/>
          </a:p>
        </p:txBody>
      </p:sp>
      <p:sp>
        <p:nvSpPr>
          <p:cNvPr id="106" name="Shape 106"/>
          <p:cNvSpPr txBox="1"/>
          <p:nvPr/>
        </p:nvSpPr>
        <p:spPr>
          <a:xfrm>
            <a:off x="2133600" y="4832525"/>
            <a:ext cx="4876800" cy="2271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888888"/>
              </a:buClr>
              <a:buSzPts val="900"/>
              <a:buFont typeface="Arial"/>
              <a:buNone/>
            </a:pPr>
            <a:r>
              <a:rPr lang="en" sz="900" b="0" i="0" u="none" strike="noStrike" cap="none">
                <a:solidFill>
                  <a:srgbClr val="434343"/>
                </a:solidFill>
                <a:latin typeface="Arial"/>
                <a:ea typeface="Arial"/>
                <a:cs typeface="Arial"/>
                <a:sym typeface="Arial"/>
              </a:rPr>
              <a:t>Proprietary and Confidential</a:t>
            </a:r>
            <a:endParaRPr sz="900">
              <a:solidFill>
                <a:srgbClr val="434343"/>
              </a:solidFill>
            </a:endParaRPr>
          </a:p>
        </p:txBody>
      </p:sp>
      <p:graphicFrame>
        <p:nvGraphicFramePr>
          <p:cNvPr id="2" name="Table 1">
            <a:extLst>
              <a:ext uri="{FF2B5EF4-FFF2-40B4-BE49-F238E27FC236}">
                <a16:creationId xmlns:a16="http://schemas.microsoft.com/office/drawing/2014/main" id="{78064816-84EF-3542-809B-EAE1ECE691B5}"/>
              </a:ext>
            </a:extLst>
          </p:cNvPr>
          <p:cNvGraphicFramePr>
            <a:graphicFrameLocks noGrp="1"/>
          </p:cNvGraphicFramePr>
          <p:nvPr>
            <p:extLst>
              <p:ext uri="{D42A27DB-BD31-4B8C-83A1-F6EECF244321}">
                <p14:modId xmlns:p14="http://schemas.microsoft.com/office/powerpoint/2010/main" val="861675503"/>
              </p:ext>
            </p:extLst>
          </p:nvPr>
        </p:nvGraphicFramePr>
        <p:xfrm>
          <a:off x="658368" y="3630168"/>
          <a:ext cx="7114030" cy="750698"/>
        </p:xfrm>
        <a:graphic>
          <a:graphicData uri="http://schemas.openxmlformats.org/drawingml/2006/table">
            <a:tbl>
              <a:tblPr firstRow="1" firstCol="1" bandRow="1">
                <a:tableStyleId>{5C22544A-7EE6-4342-B048-85BDC9FD1C3A}</a:tableStyleId>
              </a:tblPr>
              <a:tblGrid>
                <a:gridCol w="1422806">
                  <a:extLst>
                    <a:ext uri="{9D8B030D-6E8A-4147-A177-3AD203B41FA5}">
                      <a16:colId xmlns:a16="http://schemas.microsoft.com/office/drawing/2014/main" val="3402540777"/>
                    </a:ext>
                  </a:extLst>
                </a:gridCol>
                <a:gridCol w="1422806">
                  <a:extLst>
                    <a:ext uri="{9D8B030D-6E8A-4147-A177-3AD203B41FA5}">
                      <a16:colId xmlns:a16="http://schemas.microsoft.com/office/drawing/2014/main" val="1686856247"/>
                    </a:ext>
                  </a:extLst>
                </a:gridCol>
                <a:gridCol w="1422806">
                  <a:extLst>
                    <a:ext uri="{9D8B030D-6E8A-4147-A177-3AD203B41FA5}">
                      <a16:colId xmlns:a16="http://schemas.microsoft.com/office/drawing/2014/main" val="735785608"/>
                    </a:ext>
                  </a:extLst>
                </a:gridCol>
                <a:gridCol w="1422806">
                  <a:extLst>
                    <a:ext uri="{9D8B030D-6E8A-4147-A177-3AD203B41FA5}">
                      <a16:colId xmlns:a16="http://schemas.microsoft.com/office/drawing/2014/main" val="2389589801"/>
                    </a:ext>
                  </a:extLst>
                </a:gridCol>
                <a:gridCol w="1422806">
                  <a:extLst>
                    <a:ext uri="{9D8B030D-6E8A-4147-A177-3AD203B41FA5}">
                      <a16:colId xmlns:a16="http://schemas.microsoft.com/office/drawing/2014/main" val="3921802285"/>
                    </a:ext>
                  </a:extLst>
                </a:gridCol>
              </a:tblGrid>
              <a:tr h="375349">
                <a:tc>
                  <a:txBody>
                    <a:bodyPr/>
                    <a:lstStyle/>
                    <a:p>
                      <a:pPr marL="0" marR="0" algn="ctr">
                        <a:lnSpc>
                          <a:spcPct val="107000"/>
                        </a:lnSpc>
                        <a:spcBef>
                          <a:spcPts val="0"/>
                        </a:spcBef>
                        <a:spcAft>
                          <a:spcPts val="800"/>
                        </a:spcAft>
                      </a:pPr>
                      <a:r>
                        <a:rPr lang="en-US" sz="1600">
                          <a:effectLst/>
                        </a:rPr>
                        <a:t>V. Low</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600">
                          <a:effectLst/>
                        </a:rPr>
                        <a:t>Low</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600">
                          <a:effectLst/>
                        </a:rPr>
                        <a:t>Moderate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600">
                          <a:effectLst/>
                        </a:rPr>
                        <a:t>High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800"/>
                        </a:spcAft>
                      </a:pPr>
                      <a:r>
                        <a:rPr lang="en-US" sz="1600">
                          <a:effectLst/>
                        </a:rPr>
                        <a:t>V. High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28201894"/>
                  </a:ext>
                </a:extLst>
              </a:tr>
              <a:tr h="375349">
                <a:tc>
                  <a:txBody>
                    <a:bodyPr/>
                    <a:lstStyle/>
                    <a:p>
                      <a:pPr marL="0" marR="0">
                        <a:lnSpc>
                          <a:spcPct val="107000"/>
                        </a:lnSpc>
                        <a:spcBef>
                          <a:spcPts val="0"/>
                        </a:spcBef>
                        <a:spcAft>
                          <a:spcPts val="800"/>
                        </a:spcAft>
                      </a:pPr>
                      <a:r>
                        <a:rPr lang="en-US" sz="16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372305"/>
                  </a:ext>
                </a:extLst>
              </a:tr>
            </a:tbl>
          </a:graphicData>
        </a:graphic>
      </p:graphicFrame>
      <p:sp>
        <p:nvSpPr>
          <p:cNvPr id="3" name="Rectangle 1">
            <a:extLst>
              <a:ext uri="{FF2B5EF4-FFF2-40B4-BE49-F238E27FC236}">
                <a16:creationId xmlns:a16="http://schemas.microsoft.com/office/drawing/2014/main" id="{972E2AD7-509A-8549-AB4D-DE640A070495}"/>
              </a:ext>
            </a:extLst>
          </p:cNvPr>
          <p:cNvSpPr>
            <a:spLocks noChangeArrowheads="1"/>
          </p:cNvSpPr>
          <p:nvPr/>
        </p:nvSpPr>
        <p:spPr bwMode="auto">
          <a:xfrm>
            <a:off x="422210" y="1320265"/>
            <a:ext cx="7586345" cy="2077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sng" strike="noStrike" cap="none" normalizeH="0" baseline="0" dirty="0">
                <a:ln>
                  <a:noFill/>
                </a:ln>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1. Stakeholder involvement: </a:t>
            </a:r>
            <a:r>
              <a:rPr kumimoji="0" lang="en-US" altLang="en-US" sz="1000" b="0" i="0" u="none" strike="noStrike" cap="none" normalizeH="0" baseline="0" dirty="0">
                <a:ln>
                  <a:noFill/>
                </a:ln>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This variable defines the level of stakeholder involvement that results in an overall positive impact on the region. Level of stakeholder involvement in surveillance, monitoring and enforcement is a useful measure of how successful a region would be in the present as well as in the future. (Cho, 2005; Pomeroy et al., 2000). Stakeholder involvement can be effective in controlling non-compliance behavior through social and peer pressure. Increased participation of stakeholders provides them with more ownership over the resources (such as fishing and forestry) which should result in overall improvement. Active involvement in stakeholder activities is highly beneficial to any governance. This measures how active people are in resource management. This user group ranking gives us an overall view of the significance of resources to the public. The more people value the resources, the more likely they are to participate in management (Bunce et al, 2000). An increase in participation would be a positive impact of any development or conservation effort (Pomeroy et al, 1997). </a:t>
            </a:r>
            <a:endParaRPr kumimoji="0" lang="en-US" altLang="en-US" sz="700" b="0" i="0" u="none" strike="noStrike" cap="none" normalizeH="0" baseline="0" dirty="0">
              <a:ln>
                <a:noFill/>
              </a:ln>
              <a:solidFill>
                <a:srgbClr val="002060"/>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0" i="0" u="none" strike="noStrike" cap="none" normalizeH="0" baseline="0" dirty="0">
                <a:ln>
                  <a:noFill/>
                </a:ln>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Very low: The level of participation is almost non-existent and hence resources are not well managed.</a:t>
            </a:r>
            <a:endParaRPr kumimoji="0" lang="en-US" altLang="en-US" sz="700" b="0" i="0" u="none" strike="noStrike" cap="none" normalizeH="0" baseline="0" dirty="0">
              <a:ln>
                <a:noFill/>
              </a:ln>
              <a:solidFill>
                <a:srgbClr val="002060"/>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0" i="0" u="none" strike="noStrike" cap="none" normalizeH="0" baseline="0" dirty="0">
                <a:ln>
                  <a:noFill/>
                </a:ln>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Low: Low level of participation may lead to negative impacts.</a:t>
            </a:r>
            <a:endParaRPr kumimoji="0" lang="en-US" altLang="en-US" sz="700" b="0" i="0" u="none" strike="noStrike" cap="none" normalizeH="0" baseline="0" dirty="0">
              <a:ln>
                <a:noFill/>
              </a:ln>
              <a:solidFill>
                <a:srgbClr val="002060"/>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0" i="0" u="none" strike="noStrike" cap="none" normalizeH="0" baseline="0" dirty="0">
                <a:ln>
                  <a:noFill/>
                </a:ln>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Moderate: Moderate stakeholder participation levels resulting in a slightly higher positive impact for the region.</a:t>
            </a:r>
            <a:endParaRPr kumimoji="0" lang="en-US" altLang="en-US" sz="700" b="0" i="0" u="none" strike="noStrike" cap="none" normalizeH="0" baseline="0" dirty="0">
              <a:ln>
                <a:noFill/>
              </a:ln>
              <a:solidFill>
                <a:srgbClr val="002060"/>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0" i="0" u="none" strike="noStrike" cap="none" normalizeH="0" baseline="0" dirty="0">
                <a:ln>
                  <a:noFill/>
                </a:ln>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High: Involves high level of involvement from a relatively large proportion of stakeholders</a:t>
            </a:r>
            <a:endParaRPr kumimoji="0" lang="en-US" altLang="en-US" sz="700" b="0" i="0" u="none" strike="noStrike" cap="none" normalizeH="0" baseline="0" dirty="0">
              <a:ln>
                <a:noFill/>
              </a:ln>
              <a:solidFill>
                <a:srgbClr val="002060"/>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0" i="0" u="none" strike="noStrike" cap="none" normalizeH="0" baseline="0" dirty="0">
                <a:ln>
                  <a:noFill/>
                </a:ln>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Very High: Surveillance, monitoring and enforcement leads to improvement in overall community compliance and enforcement. </a:t>
            </a:r>
            <a:endParaRPr kumimoji="0" lang="en-US" altLang="en-US" sz="2000" b="0" i="0" u="none" strike="noStrike" cap="none" normalizeH="0" baseline="0" dirty="0">
              <a:ln>
                <a:noFill/>
              </a:ln>
              <a:solidFill>
                <a:srgbClr val="002060"/>
              </a:solidFill>
              <a:effectLst/>
            </a:endParaRPr>
          </a:p>
        </p:txBody>
      </p:sp>
    </p:spTree>
    <p:extLst>
      <p:ext uri="{BB962C8B-B14F-4D97-AF65-F5344CB8AC3E}">
        <p14:creationId xmlns:p14="http://schemas.microsoft.com/office/powerpoint/2010/main" val="3933192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830400" y="142275"/>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1800" dirty="0"/>
              <a:t>2. Collaboration Via CDFs</a:t>
            </a:r>
            <a:endParaRPr sz="1800" dirty="0"/>
          </a:p>
        </p:txBody>
      </p:sp>
      <p:sp>
        <p:nvSpPr>
          <p:cNvPr id="104" name="Shape 104"/>
          <p:cNvSpPr txBox="1">
            <a:spLocks noGrp="1"/>
          </p:cNvSpPr>
          <p:nvPr>
            <p:ph type="sldNum" idx="12"/>
          </p:nvPr>
        </p:nvSpPr>
        <p:spPr>
          <a:xfrm>
            <a:off x="8417727" y="213076"/>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27</a:t>
            </a:fld>
            <a:endParaRPr/>
          </a:p>
        </p:txBody>
      </p:sp>
      <p:sp>
        <p:nvSpPr>
          <p:cNvPr id="106" name="Shape 106"/>
          <p:cNvSpPr txBox="1"/>
          <p:nvPr/>
        </p:nvSpPr>
        <p:spPr>
          <a:xfrm>
            <a:off x="2133600" y="4832525"/>
            <a:ext cx="4876800" cy="2271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888888"/>
              </a:buClr>
              <a:buSzPts val="900"/>
              <a:buFont typeface="Arial"/>
              <a:buNone/>
            </a:pPr>
            <a:r>
              <a:rPr lang="en" sz="900" b="0" i="0" u="none" strike="noStrike" cap="none">
                <a:solidFill>
                  <a:srgbClr val="434343"/>
                </a:solidFill>
                <a:latin typeface="Arial"/>
                <a:ea typeface="Arial"/>
                <a:cs typeface="Arial"/>
                <a:sym typeface="Arial"/>
              </a:rPr>
              <a:t>Proprietary and Confidential</a:t>
            </a:r>
            <a:endParaRPr sz="900">
              <a:solidFill>
                <a:srgbClr val="434343"/>
              </a:solidFill>
            </a:endParaRPr>
          </a:p>
        </p:txBody>
      </p:sp>
      <p:sp>
        <p:nvSpPr>
          <p:cNvPr id="2" name="Rectangle 1">
            <a:extLst>
              <a:ext uri="{FF2B5EF4-FFF2-40B4-BE49-F238E27FC236}">
                <a16:creationId xmlns:a16="http://schemas.microsoft.com/office/drawing/2014/main" id="{BDD7C734-6BEB-F244-A22F-04837F550533}"/>
              </a:ext>
            </a:extLst>
          </p:cNvPr>
          <p:cNvSpPr/>
          <p:nvPr/>
        </p:nvSpPr>
        <p:spPr>
          <a:xfrm>
            <a:off x="830399" y="1370004"/>
            <a:ext cx="7476473" cy="2800767"/>
          </a:xfrm>
          <a:prstGeom prst="rect">
            <a:avLst/>
          </a:prstGeom>
        </p:spPr>
        <p:txBody>
          <a:bodyPr wrap="square">
            <a:spAutoFit/>
          </a:bodyPr>
          <a:lstStyle/>
          <a:p>
            <a:r>
              <a:rPr lang="en-US" sz="1600" dirty="0">
                <a:latin typeface="Calibri" panose="020F0502020204030204" pitchFamily="34" charset="0"/>
                <a:ea typeface="Calibri" panose="020F0502020204030204" pitchFamily="34" charset="0"/>
                <a:cs typeface="Times New Roman" panose="02020603050405020304" pitchFamily="18" charset="0"/>
              </a:rPr>
              <a:t>Users have their intuitive and experiential understanding of the political, social, and environmental dimensions of the state of the system. MIDAS enables users to rate or review the system on critical determining factors, gathered from our prior research in other regions and revised to fit the Cambodian context:</a:t>
            </a:r>
          </a:p>
          <a:p>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charset="0"/>
              <a:buChar char="•"/>
            </a:pPr>
            <a:r>
              <a:rPr lang="en-US" sz="1600" dirty="0">
                <a:latin typeface="Calibri" panose="020F0502020204030204" pitchFamily="34" charset="0"/>
                <a:ea typeface="Calibri" panose="020F0502020204030204" pitchFamily="34" charset="0"/>
                <a:cs typeface="Times New Roman" panose="02020603050405020304" pitchFamily="18" charset="0"/>
              </a:rPr>
              <a:t>How would you manage sensitive areas in </a:t>
            </a:r>
            <a:r>
              <a:rPr lang="en-US" sz="1600" dirty="0" err="1">
                <a:latin typeface="Calibri" panose="020F0502020204030204" pitchFamily="34" charset="0"/>
                <a:ea typeface="Calibri" panose="020F0502020204030204" pitchFamily="34" charset="0"/>
                <a:cs typeface="Times New Roman" panose="02020603050405020304" pitchFamily="18" charset="0"/>
              </a:rPr>
              <a:t>Ratanakiri</a:t>
            </a:r>
            <a:r>
              <a:rPr lang="en-US" sz="1600" dirty="0">
                <a:latin typeface="Calibri" panose="020F0502020204030204" pitchFamily="34" charset="0"/>
                <a:ea typeface="Calibri" panose="020F0502020204030204" pitchFamily="34" charset="0"/>
                <a:cs typeface="Times New Roman" panose="02020603050405020304" pitchFamily="18" charset="0"/>
              </a:rPr>
              <a:t>? How would you support human livelihoods here? Use CDFs to assess the situation as a group?</a:t>
            </a:r>
          </a:p>
          <a:p>
            <a:pPr marL="285750" indent="-285750">
              <a:buFont typeface="Arial" charset="0"/>
              <a:buChar char="•"/>
            </a:pPr>
            <a:r>
              <a:rPr lang="en-US" sz="1600" dirty="0">
                <a:latin typeface="Calibri" panose="020F0502020204030204" pitchFamily="34" charset="0"/>
                <a:ea typeface="Calibri" panose="020F0502020204030204" pitchFamily="34" charset="0"/>
                <a:cs typeface="Times New Roman" panose="02020603050405020304" pitchFamily="18" charset="0"/>
              </a:rPr>
              <a:t>Which CDF was considered most important? Why?</a:t>
            </a:r>
          </a:p>
          <a:p>
            <a:pPr marL="285750" indent="-285750">
              <a:buFont typeface="Arial" charset="0"/>
              <a:buChar char="•"/>
            </a:pPr>
            <a:r>
              <a:rPr lang="en-US" sz="1600" dirty="0">
                <a:latin typeface="Calibri" panose="020F0502020204030204" pitchFamily="34" charset="0"/>
                <a:ea typeface="Calibri" panose="020F0502020204030204" pitchFamily="34" charset="0"/>
                <a:cs typeface="Times New Roman" panose="02020603050405020304" pitchFamily="18" charset="0"/>
              </a:rPr>
              <a:t>Which CDF produced largest variation in your group? Why?</a:t>
            </a:r>
          </a:p>
          <a:p>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lvl="0"/>
            <a:endParaRPr lang="en-US" sz="1600" dirty="0"/>
          </a:p>
        </p:txBody>
      </p:sp>
    </p:spTree>
    <p:extLst>
      <p:ext uri="{BB962C8B-B14F-4D97-AF65-F5344CB8AC3E}">
        <p14:creationId xmlns:p14="http://schemas.microsoft.com/office/powerpoint/2010/main" val="1551058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830400" y="142275"/>
            <a:ext cx="7688700" cy="535200"/>
          </a:xfrm>
          <a:prstGeom prst="rect">
            <a:avLst/>
          </a:prstGeom>
        </p:spPr>
        <p:txBody>
          <a:bodyPr spcFirstLastPara="1" wrap="square" lIns="91425" tIns="91425" rIns="91425" bIns="91425" anchor="t" anchorCtr="0">
            <a:noAutofit/>
          </a:bodyPr>
          <a:lstStyle/>
          <a:p>
            <a:pPr lvl="0"/>
            <a:r>
              <a:rPr lang="en-US" sz="1800" dirty="0"/>
              <a:t>3. Food, Energy and Water Securities Assessment</a:t>
            </a:r>
            <a:endParaRPr sz="1800" dirty="0"/>
          </a:p>
        </p:txBody>
      </p:sp>
      <p:sp>
        <p:nvSpPr>
          <p:cNvPr id="104" name="Shape 104"/>
          <p:cNvSpPr txBox="1">
            <a:spLocks noGrp="1"/>
          </p:cNvSpPr>
          <p:nvPr>
            <p:ph type="sldNum" idx="12"/>
          </p:nvPr>
        </p:nvSpPr>
        <p:spPr>
          <a:xfrm>
            <a:off x="8417727" y="213076"/>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28</a:t>
            </a:fld>
            <a:endParaRPr/>
          </a:p>
        </p:txBody>
      </p:sp>
      <p:sp>
        <p:nvSpPr>
          <p:cNvPr id="106" name="Shape 106"/>
          <p:cNvSpPr txBox="1"/>
          <p:nvPr/>
        </p:nvSpPr>
        <p:spPr>
          <a:xfrm>
            <a:off x="2133600" y="4832525"/>
            <a:ext cx="4876800" cy="2271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888888"/>
              </a:buClr>
              <a:buSzPts val="900"/>
              <a:buFont typeface="Arial"/>
              <a:buNone/>
            </a:pPr>
            <a:r>
              <a:rPr lang="en" sz="900" b="0" i="0" u="none" strike="noStrike" cap="none">
                <a:solidFill>
                  <a:srgbClr val="434343"/>
                </a:solidFill>
                <a:latin typeface="Arial"/>
                <a:ea typeface="Arial"/>
                <a:cs typeface="Arial"/>
                <a:sym typeface="Arial"/>
              </a:rPr>
              <a:t>Proprietary and Confidential</a:t>
            </a:r>
            <a:endParaRPr sz="900">
              <a:solidFill>
                <a:srgbClr val="434343"/>
              </a:solidFill>
            </a:endParaRPr>
          </a:p>
        </p:txBody>
      </p:sp>
      <p:sp>
        <p:nvSpPr>
          <p:cNvPr id="3" name="Rectangle 2">
            <a:extLst>
              <a:ext uri="{FF2B5EF4-FFF2-40B4-BE49-F238E27FC236}">
                <a16:creationId xmlns:a16="http://schemas.microsoft.com/office/drawing/2014/main" id="{C523477B-57C7-D04D-A05C-6E344520CB0B}"/>
              </a:ext>
            </a:extLst>
          </p:cNvPr>
          <p:cNvSpPr/>
          <p:nvPr/>
        </p:nvSpPr>
        <p:spPr>
          <a:xfrm>
            <a:off x="682580" y="1249251"/>
            <a:ext cx="7959143" cy="1815882"/>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The food-energy-water nexus (FEWS) is among the highest priorities of the Rio + 20 Declaration and is very relevant in the context of Cambodia, where food, energy and water systems are inextricably linked throughout Cambodia. Rapid changes from hydro-power development, over-fishing, forest clearing, and urbanization threaten the future of the Cambodia’s tightly linked natural and human systems. These pressures are aggravated by rapid human population growth, migration (increasing urbanization), and the impacts of global climate change. Specific development strategies around FEWS must be critically evaluated in order to consider their system-wide effects and understand the net gain and loss to the suite of ecosystem services that Cambodians depend upon.</a:t>
            </a:r>
            <a:r>
              <a:rPr lang="en-US" dirty="0"/>
              <a:t> </a:t>
            </a:r>
          </a:p>
        </p:txBody>
      </p:sp>
      <p:pic>
        <p:nvPicPr>
          <p:cNvPr id="8" name="Picture 7">
            <a:extLst>
              <a:ext uri="{FF2B5EF4-FFF2-40B4-BE49-F238E27FC236}">
                <a16:creationId xmlns:a16="http://schemas.microsoft.com/office/drawing/2014/main" id="{3105C2A8-2FB4-3546-8B03-F0F3EEA17449}"/>
              </a:ext>
            </a:extLst>
          </p:cNvPr>
          <p:cNvPicPr/>
          <p:nvPr/>
        </p:nvPicPr>
        <p:blipFill>
          <a:blip r:embed="rId3" cstate="email">
            <a:extLst>
              <a:ext uri="{28A0092B-C50C-407E-A947-70E740481C1C}">
                <a14:useLocalDpi xmlns:a14="http://schemas.microsoft.com/office/drawing/2010/main"/>
              </a:ext>
            </a:extLst>
          </a:blip>
          <a:stretch>
            <a:fillRect/>
          </a:stretch>
        </p:blipFill>
        <p:spPr>
          <a:xfrm>
            <a:off x="1970468" y="3065133"/>
            <a:ext cx="5277118" cy="1558049"/>
          </a:xfrm>
          <a:prstGeom prst="rect">
            <a:avLst/>
          </a:prstGeom>
        </p:spPr>
      </p:pic>
    </p:spTree>
    <p:extLst>
      <p:ext uri="{BB962C8B-B14F-4D97-AF65-F5344CB8AC3E}">
        <p14:creationId xmlns:p14="http://schemas.microsoft.com/office/powerpoint/2010/main" val="2394358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830400" y="142275"/>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1800" dirty="0"/>
              <a:t>3. FEWS modeling</a:t>
            </a:r>
            <a:endParaRPr sz="1800" dirty="0"/>
          </a:p>
        </p:txBody>
      </p:sp>
      <p:sp>
        <p:nvSpPr>
          <p:cNvPr id="104" name="Shape 104"/>
          <p:cNvSpPr txBox="1">
            <a:spLocks noGrp="1"/>
          </p:cNvSpPr>
          <p:nvPr>
            <p:ph type="sldNum" idx="12"/>
          </p:nvPr>
        </p:nvSpPr>
        <p:spPr>
          <a:xfrm>
            <a:off x="8417727" y="213076"/>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29</a:t>
            </a:fld>
            <a:endParaRPr/>
          </a:p>
        </p:txBody>
      </p:sp>
      <p:sp>
        <p:nvSpPr>
          <p:cNvPr id="106" name="Shape 106"/>
          <p:cNvSpPr txBox="1"/>
          <p:nvPr/>
        </p:nvSpPr>
        <p:spPr>
          <a:xfrm>
            <a:off x="2133600" y="4832525"/>
            <a:ext cx="4876800" cy="2271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888888"/>
              </a:buClr>
              <a:buSzPts val="900"/>
              <a:buFont typeface="Arial"/>
              <a:buNone/>
            </a:pPr>
            <a:r>
              <a:rPr lang="en" sz="900" b="0" i="0" u="none" strike="noStrike" cap="none">
                <a:solidFill>
                  <a:srgbClr val="434343"/>
                </a:solidFill>
                <a:latin typeface="Arial"/>
                <a:ea typeface="Arial"/>
                <a:cs typeface="Arial"/>
                <a:sym typeface="Arial"/>
              </a:rPr>
              <a:t>Proprietary and Confidential</a:t>
            </a:r>
            <a:endParaRPr sz="900">
              <a:solidFill>
                <a:srgbClr val="434343"/>
              </a:solidFill>
            </a:endParaRPr>
          </a:p>
        </p:txBody>
      </p:sp>
      <p:sp>
        <p:nvSpPr>
          <p:cNvPr id="2" name="Rectangle 1">
            <a:extLst>
              <a:ext uri="{FF2B5EF4-FFF2-40B4-BE49-F238E27FC236}">
                <a16:creationId xmlns:a16="http://schemas.microsoft.com/office/drawing/2014/main" id="{BDD7C734-6BEB-F244-A22F-04837F550533}"/>
              </a:ext>
            </a:extLst>
          </p:cNvPr>
          <p:cNvSpPr/>
          <p:nvPr/>
        </p:nvSpPr>
        <p:spPr>
          <a:xfrm>
            <a:off x="830399" y="1370004"/>
            <a:ext cx="7476473" cy="2062103"/>
          </a:xfrm>
          <a:prstGeom prst="rect">
            <a:avLst/>
          </a:prstGeom>
        </p:spPr>
        <p:txBody>
          <a:bodyPr wrap="square">
            <a:spAutoFit/>
          </a:bodyPr>
          <a:lstStyle/>
          <a:p>
            <a:r>
              <a:rPr lang="en-US" sz="1600" dirty="0" err="1">
                <a:latin typeface="Calibri" panose="020F0502020204030204" pitchFamily="34" charset="0"/>
                <a:ea typeface="Calibri" panose="020F0502020204030204" pitchFamily="34" charset="0"/>
                <a:cs typeface="Times New Roman" panose="02020603050405020304" pitchFamily="18" charset="0"/>
              </a:rPr>
              <a:t>Engie</a:t>
            </a:r>
            <a:r>
              <a:rPr lang="en-US" sz="1600" dirty="0">
                <a:latin typeface="Calibri" panose="020F0502020204030204" pitchFamily="34" charset="0"/>
                <a:ea typeface="Calibri" panose="020F0502020204030204" pitchFamily="34" charset="0"/>
                <a:cs typeface="Times New Roman" panose="02020603050405020304" pitchFamily="18" charset="0"/>
              </a:rPr>
              <a:t>, a French multinational electric utility company, and </a:t>
            </a:r>
            <a:r>
              <a:rPr lang="en-US" sz="1600" dirty="0" err="1">
                <a:latin typeface="Calibri" panose="020F0502020204030204" pitchFamily="34" charset="0"/>
                <a:ea typeface="Calibri" panose="020F0502020204030204" pitchFamily="34" charset="0"/>
                <a:cs typeface="Times New Roman" panose="02020603050405020304" pitchFamily="18" charset="0"/>
              </a:rPr>
              <a:t>Devenco</a:t>
            </a:r>
            <a:r>
              <a:rPr lang="en-US" sz="1600" dirty="0">
                <a:latin typeface="Calibri" panose="020F0502020204030204" pitchFamily="34" charset="0"/>
                <a:ea typeface="Calibri" panose="020F0502020204030204" pitchFamily="34" charset="0"/>
                <a:cs typeface="Times New Roman" panose="02020603050405020304" pitchFamily="18" charset="0"/>
              </a:rPr>
              <a:t>, a local enterprise, have entered a partnership that could lead to the construction of a solar power plant in Kampong </a:t>
            </a:r>
            <a:r>
              <a:rPr lang="en-US" sz="1600" dirty="0" err="1">
                <a:latin typeface="Calibri" panose="020F0502020204030204" pitchFamily="34" charset="0"/>
                <a:ea typeface="Calibri" panose="020F0502020204030204" pitchFamily="34" charset="0"/>
                <a:cs typeface="Times New Roman" panose="02020603050405020304" pitchFamily="18" charset="0"/>
              </a:rPr>
              <a:t>Chhnang</a:t>
            </a:r>
            <a:r>
              <a:rPr lang="en-US" sz="1600" dirty="0">
                <a:latin typeface="Calibri" panose="020F0502020204030204" pitchFamily="34" charset="0"/>
                <a:ea typeface="Calibri" panose="020F0502020204030204" pitchFamily="34" charset="0"/>
                <a:cs typeface="Times New Roman" panose="02020603050405020304" pitchFamily="18" charset="0"/>
              </a:rPr>
              <a:t> province, </a:t>
            </a:r>
          </a:p>
          <a:p>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charset="0"/>
              <a:buChar char="•"/>
            </a:pPr>
            <a:r>
              <a:rPr lang="en-US" sz="1600" dirty="0">
                <a:latin typeface="Calibri" panose="020F0502020204030204" pitchFamily="34" charset="0"/>
                <a:ea typeface="Calibri" panose="020F0502020204030204" pitchFamily="34" charset="0"/>
                <a:cs typeface="Times New Roman" panose="02020603050405020304" pitchFamily="18" charset="0"/>
              </a:rPr>
              <a:t>Describe geography of this province? What is its population?</a:t>
            </a:r>
          </a:p>
          <a:p>
            <a:pPr marL="285750" indent="-285750">
              <a:buFont typeface="Arial" charset="0"/>
              <a:buChar char="•"/>
            </a:pPr>
            <a:r>
              <a:rPr lang="en-US" sz="1600" dirty="0">
                <a:latin typeface="Calibri" panose="020F0502020204030204" pitchFamily="34" charset="0"/>
                <a:ea typeface="Calibri" panose="020F0502020204030204" pitchFamily="34" charset="0"/>
                <a:cs typeface="Times New Roman" panose="02020603050405020304" pitchFamily="18" charset="0"/>
              </a:rPr>
              <a:t>What is the solar power potential here?</a:t>
            </a:r>
          </a:p>
          <a:p>
            <a:pPr marL="285750" indent="-285750">
              <a:buFont typeface="Arial" charset="0"/>
              <a:buChar char="•"/>
            </a:pPr>
            <a:r>
              <a:rPr lang="en-US" sz="1600" dirty="0">
                <a:latin typeface="Calibri" panose="020F0502020204030204" pitchFamily="34" charset="0"/>
                <a:ea typeface="Calibri" panose="020F0502020204030204" pitchFamily="34" charset="0"/>
                <a:cs typeface="Times New Roman" panose="02020603050405020304" pitchFamily="18" charset="0"/>
              </a:rPr>
              <a:t>What is the electricity usage here? </a:t>
            </a:r>
          </a:p>
          <a:p>
            <a:pPr lvl="0"/>
            <a:endParaRPr lang="en-US" sz="1600" dirty="0"/>
          </a:p>
        </p:txBody>
      </p:sp>
    </p:spTree>
    <p:extLst>
      <p:ext uri="{BB962C8B-B14F-4D97-AF65-F5344CB8AC3E}">
        <p14:creationId xmlns:p14="http://schemas.microsoft.com/office/powerpoint/2010/main" val="2568753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ctrTitle"/>
          </p:nvPr>
        </p:nvSpPr>
        <p:spPr>
          <a:xfrm>
            <a:off x="729625" y="1578550"/>
            <a:ext cx="3548400" cy="1594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2400" dirty="0"/>
              <a:t>Introduction</a:t>
            </a:r>
            <a:endParaRPr sz="2400" dirty="0"/>
          </a:p>
        </p:txBody>
      </p:sp>
      <p:sp>
        <p:nvSpPr>
          <p:cNvPr id="97" name="Shape 97"/>
          <p:cNvSpPr txBox="1">
            <a:spLocks noGrp="1"/>
          </p:cNvSpPr>
          <p:nvPr>
            <p:ph type="subTitle" idx="1"/>
          </p:nvPr>
        </p:nvSpPr>
        <p:spPr>
          <a:xfrm>
            <a:off x="729626" y="3172900"/>
            <a:ext cx="3548400" cy="1342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b="1" u="sng" dirty="0"/>
              <a:t>Speakers:</a:t>
            </a:r>
          </a:p>
          <a:p>
            <a:pPr marL="0" lvl="0" indent="0">
              <a:spcBef>
                <a:spcPts val="0"/>
              </a:spcBef>
              <a:spcAft>
                <a:spcPts val="0"/>
              </a:spcAft>
              <a:buNone/>
            </a:pPr>
            <a:endParaRPr lang="en-US" dirty="0"/>
          </a:p>
          <a:p>
            <a:pPr marL="0" lvl="0" indent="0">
              <a:spcBef>
                <a:spcPts val="0"/>
              </a:spcBef>
              <a:spcAft>
                <a:spcPts val="0"/>
              </a:spcAft>
              <a:buNone/>
            </a:pPr>
            <a:r>
              <a:rPr lang="en-US" dirty="0"/>
              <a:t>Suchi Gopal</a:t>
            </a:r>
          </a:p>
          <a:p>
            <a:pPr marL="0" lvl="0" indent="0">
              <a:spcBef>
                <a:spcPts val="0"/>
              </a:spcBef>
              <a:spcAft>
                <a:spcPts val="0"/>
              </a:spcAft>
              <a:buNone/>
            </a:pPr>
            <a:r>
              <a:rPr lang="en-US" dirty="0"/>
              <a:t>Joshua Pitts</a:t>
            </a:r>
          </a:p>
          <a:p>
            <a:pPr marL="0" lvl="0" indent="0">
              <a:spcBef>
                <a:spcPts val="0"/>
              </a:spcBef>
              <a:spcAft>
                <a:spcPts val="0"/>
              </a:spcAft>
              <a:buNone/>
            </a:pPr>
            <a:endParaRPr dirty="0"/>
          </a:p>
        </p:txBody>
      </p:sp>
      <p:grpSp>
        <p:nvGrpSpPr>
          <p:cNvPr id="6" name="Group 5">
            <a:extLst>
              <a:ext uri="{FF2B5EF4-FFF2-40B4-BE49-F238E27FC236}">
                <a16:creationId xmlns:a16="http://schemas.microsoft.com/office/drawing/2014/main" id="{21C75B9F-7D49-B147-B779-DEA1E33DF7B4}"/>
              </a:ext>
            </a:extLst>
          </p:cNvPr>
          <p:cNvGrpSpPr/>
          <p:nvPr/>
        </p:nvGrpSpPr>
        <p:grpSpPr>
          <a:xfrm>
            <a:off x="3839066" y="1634727"/>
            <a:ext cx="2062004" cy="2381811"/>
            <a:chOff x="1264058" y="4496198"/>
            <a:chExt cx="1670886" cy="2066248"/>
          </a:xfrm>
        </p:grpSpPr>
        <p:grpSp>
          <p:nvGrpSpPr>
            <p:cNvPr id="7" name="Group 6">
              <a:extLst>
                <a:ext uri="{FF2B5EF4-FFF2-40B4-BE49-F238E27FC236}">
                  <a16:creationId xmlns:a16="http://schemas.microsoft.com/office/drawing/2014/main" id="{235707F6-B7D4-0F49-8477-F0C06B33127B}"/>
                </a:ext>
              </a:extLst>
            </p:cNvPr>
            <p:cNvGrpSpPr>
              <a:grpSpLocks/>
            </p:cNvGrpSpPr>
            <p:nvPr/>
          </p:nvGrpSpPr>
          <p:grpSpPr bwMode="auto">
            <a:xfrm>
              <a:off x="1264058" y="4496198"/>
              <a:ext cx="1670886" cy="2066248"/>
              <a:chOff x="806546" y="2098884"/>
              <a:chExt cx="2560320" cy="3189360"/>
            </a:xfrm>
          </p:grpSpPr>
          <p:sp>
            <p:nvSpPr>
              <p:cNvPr id="9" name="Oval 8">
                <a:extLst>
                  <a:ext uri="{FF2B5EF4-FFF2-40B4-BE49-F238E27FC236}">
                    <a16:creationId xmlns:a16="http://schemas.microsoft.com/office/drawing/2014/main" id="{BCD57FCC-B906-9147-A45A-24C849E49C3A}"/>
                  </a:ext>
                </a:extLst>
              </p:cNvPr>
              <p:cNvSpPr>
                <a:spLocks noChangeArrowheads="1"/>
              </p:cNvSpPr>
              <p:nvPr/>
            </p:nvSpPr>
            <p:spPr bwMode="auto">
              <a:xfrm>
                <a:off x="1072589" y="2177428"/>
                <a:ext cx="2028232" cy="2099151"/>
              </a:xfrm>
              <a:prstGeom prst="ellipse">
                <a:avLst/>
              </a:prstGeom>
              <a:blipFill dpi="0" rotWithShape="1">
                <a:blip r:embed="rId3">
                  <a:extLst>
                    <a:ext uri="{28A0092B-C50C-407E-A947-70E740481C1C}">
                      <a14:useLocalDpi xmlns:a14="http://schemas.microsoft.com/office/drawing/2010/main"/>
                    </a:ext>
                  </a:extLst>
                </a:blip>
                <a:srcRect/>
                <a:stretch>
                  <a:fillRect/>
                </a:stretch>
              </a:blipFill>
              <a:ln w="28575">
                <a:solidFill>
                  <a:schemeClr val="accent1"/>
                </a:solidFill>
                <a:miter lim="800000"/>
                <a:headEnd/>
                <a:tailEnd/>
              </a:ln>
            </p:spPr>
            <p:txBody>
              <a:bodyPr anchor="ct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912813" fontAlgn="base">
                  <a:spcBef>
                    <a:spcPct val="0"/>
                  </a:spcBef>
                  <a:spcAft>
                    <a:spcPct val="0"/>
                  </a:spcAft>
                  <a:defRPr>
                    <a:solidFill>
                      <a:schemeClr val="tx1"/>
                    </a:solidFill>
                    <a:latin typeface="Calibri" charset="0"/>
                  </a:defRPr>
                </a:lvl6pPr>
                <a:lvl7pPr marL="2971800" indent="-228600" defTabSz="912813" fontAlgn="base">
                  <a:spcBef>
                    <a:spcPct val="0"/>
                  </a:spcBef>
                  <a:spcAft>
                    <a:spcPct val="0"/>
                  </a:spcAft>
                  <a:defRPr>
                    <a:solidFill>
                      <a:schemeClr val="tx1"/>
                    </a:solidFill>
                    <a:latin typeface="Calibri" charset="0"/>
                  </a:defRPr>
                </a:lvl7pPr>
                <a:lvl8pPr marL="3429000" indent="-228600" defTabSz="912813" fontAlgn="base">
                  <a:spcBef>
                    <a:spcPct val="0"/>
                  </a:spcBef>
                  <a:spcAft>
                    <a:spcPct val="0"/>
                  </a:spcAft>
                  <a:defRPr>
                    <a:solidFill>
                      <a:schemeClr val="tx1"/>
                    </a:solidFill>
                    <a:latin typeface="Calibri" charset="0"/>
                  </a:defRPr>
                </a:lvl8pPr>
                <a:lvl9pPr marL="3886200" indent="-228600" defTabSz="912813" fontAlgn="base">
                  <a:spcBef>
                    <a:spcPct val="0"/>
                  </a:spcBef>
                  <a:spcAft>
                    <a:spcPct val="0"/>
                  </a:spcAft>
                  <a:defRPr>
                    <a:solidFill>
                      <a:schemeClr val="tx1"/>
                    </a:solidFill>
                    <a:latin typeface="Calibri" charset="0"/>
                  </a:defRPr>
                </a:lvl9pPr>
              </a:lstStyle>
              <a:p>
                <a:pPr algn="ctr" eaLnBrk="1" hangingPunct="1"/>
                <a:endParaRPr lang="en-US" altLang="en-US" sz="1050" dirty="0">
                  <a:solidFill>
                    <a:srgbClr val="002060"/>
                  </a:solidFill>
                  <a:latin typeface="+mj-lt"/>
                </a:endParaRPr>
              </a:p>
            </p:txBody>
          </p:sp>
          <p:sp>
            <p:nvSpPr>
              <p:cNvPr id="10" name="Oval 9">
                <a:extLst>
                  <a:ext uri="{FF2B5EF4-FFF2-40B4-BE49-F238E27FC236}">
                    <a16:creationId xmlns:a16="http://schemas.microsoft.com/office/drawing/2014/main" id="{BB0E525E-7519-B94D-85E8-2539FD1101FD}"/>
                  </a:ext>
                </a:extLst>
              </p:cNvPr>
              <p:cNvSpPr/>
              <p:nvPr/>
            </p:nvSpPr>
            <p:spPr>
              <a:xfrm>
                <a:off x="2534774" y="2098884"/>
                <a:ext cx="640579" cy="638346"/>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endParaRPr lang="en-US" sz="1050" dirty="0">
                  <a:solidFill>
                    <a:srgbClr val="002060"/>
                  </a:solidFill>
                  <a:latin typeface="+mj-lt"/>
                </a:endParaRPr>
              </a:p>
            </p:txBody>
          </p:sp>
          <p:sp>
            <p:nvSpPr>
              <p:cNvPr id="11" name="Rectangle 10">
                <a:extLst>
                  <a:ext uri="{FF2B5EF4-FFF2-40B4-BE49-F238E27FC236}">
                    <a16:creationId xmlns:a16="http://schemas.microsoft.com/office/drawing/2014/main" id="{DCFB411C-F55C-A948-991C-C15EC2358A76}"/>
                  </a:ext>
                </a:extLst>
              </p:cNvPr>
              <p:cNvSpPr>
                <a:spLocks noChangeArrowheads="1"/>
              </p:cNvSpPr>
              <p:nvPr/>
            </p:nvSpPr>
            <p:spPr bwMode="auto">
              <a:xfrm>
                <a:off x="806546" y="4332993"/>
                <a:ext cx="2560320" cy="587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defTabSz="912813" fontAlgn="base">
                  <a:lnSpc>
                    <a:spcPct val="90000"/>
                  </a:lnSpc>
                  <a:spcBef>
                    <a:spcPts val="500"/>
                  </a:spcBef>
                  <a:spcAft>
                    <a:spcPct val="0"/>
                  </a:spcAft>
                  <a:buFont typeface="Arial" charset="0"/>
                  <a:buChar char="•"/>
                  <a:defRPr>
                    <a:solidFill>
                      <a:schemeClr val="tx1"/>
                    </a:solidFill>
                    <a:latin typeface="Calibri" charset="0"/>
                  </a:defRPr>
                </a:lvl6pPr>
                <a:lvl7pPr marL="2971800" indent="-228600" defTabSz="912813" fontAlgn="base">
                  <a:lnSpc>
                    <a:spcPct val="90000"/>
                  </a:lnSpc>
                  <a:spcBef>
                    <a:spcPts val="500"/>
                  </a:spcBef>
                  <a:spcAft>
                    <a:spcPct val="0"/>
                  </a:spcAft>
                  <a:buFont typeface="Arial" charset="0"/>
                  <a:buChar char="•"/>
                  <a:defRPr>
                    <a:solidFill>
                      <a:schemeClr val="tx1"/>
                    </a:solidFill>
                    <a:latin typeface="Calibri" charset="0"/>
                  </a:defRPr>
                </a:lvl7pPr>
                <a:lvl8pPr marL="3429000" indent="-228600" defTabSz="912813" fontAlgn="base">
                  <a:lnSpc>
                    <a:spcPct val="90000"/>
                  </a:lnSpc>
                  <a:spcBef>
                    <a:spcPts val="500"/>
                  </a:spcBef>
                  <a:spcAft>
                    <a:spcPct val="0"/>
                  </a:spcAft>
                  <a:buFont typeface="Arial" charset="0"/>
                  <a:buChar char="•"/>
                  <a:defRPr>
                    <a:solidFill>
                      <a:schemeClr val="tx1"/>
                    </a:solidFill>
                    <a:latin typeface="Calibri" charset="0"/>
                  </a:defRPr>
                </a:lvl8pPr>
                <a:lvl9pPr marL="3886200" indent="-228600" defTabSz="912813" fontAlgn="base">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50000"/>
                  </a:lnSpc>
                  <a:spcBef>
                    <a:spcPct val="0"/>
                  </a:spcBef>
                  <a:buFontTx/>
                  <a:buNone/>
                </a:pPr>
                <a:r>
                  <a:rPr lang="en-US" altLang="en-US" sz="1500" dirty="0">
                    <a:solidFill>
                      <a:srgbClr val="002060"/>
                    </a:solidFill>
                    <a:latin typeface="+mj-lt"/>
                  </a:rPr>
                  <a:t>Dr. Suchi Gopal</a:t>
                </a:r>
              </a:p>
            </p:txBody>
          </p:sp>
          <p:sp>
            <p:nvSpPr>
              <p:cNvPr id="12" name="Rectangle 7">
                <a:extLst>
                  <a:ext uri="{FF2B5EF4-FFF2-40B4-BE49-F238E27FC236}">
                    <a16:creationId xmlns:a16="http://schemas.microsoft.com/office/drawing/2014/main" id="{5BD21D94-4E24-A74E-9CE6-A980E99BA515}"/>
                  </a:ext>
                </a:extLst>
              </p:cNvPr>
              <p:cNvSpPr>
                <a:spLocks noChangeArrowheads="1"/>
              </p:cNvSpPr>
              <p:nvPr/>
            </p:nvSpPr>
            <p:spPr bwMode="auto">
              <a:xfrm>
                <a:off x="806546" y="4840055"/>
                <a:ext cx="2560320" cy="448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defTabSz="912813" fontAlgn="base">
                  <a:lnSpc>
                    <a:spcPct val="90000"/>
                  </a:lnSpc>
                  <a:spcBef>
                    <a:spcPts val="500"/>
                  </a:spcBef>
                  <a:spcAft>
                    <a:spcPct val="0"/>
                  </a:spcAft>
                  <a:buFont typeface="Arial" charset="0"/>
                  <a:buChar char="•"/>
                  <a:defRPr>
                    <a:solidFill>
                      <a:schemeClr val="tx1"/>
                    </a:solidFill>
                    <a:latin typeface="Calibri" charset="0"/>
                  </a:defRPr>
                </a:lvl6pPr>
                <a:lvl7pPr marL="2971800" indent="-228600" defTabSz="912813" fontAlgn="base">
                  <a:lnSpc>
                    <a:spcPct val="90000"/>
                  </a:lnSpc>
                  <a:spcBef>
                    <a:spcPts val="500"/>
                  </a:spcBef>
                  <a:spcAft>
                    <a:spcPct val="0"/>
                  </a:spcAft>
                  <a:buFont typeface="Arial" charset="0"/>
                  <a:buChar char="•"/>
                  <a:defRPr>
                    <a:solidFill>
                      <a:schemeClr val="tx1"/>
                    </a:solidFill>
                    <a:latin typeface="Calibri" charset="0"/>
                  </a:defRPr>
                </a:lvl7pPr>
                <a:lvl8pPr marL="3429000" indent="-228600" defTabSz="912813" fontAlgn="base">
                  <a:lnSpc>
                    <a:spcPct val="90000"/>
                  </a:lnSpc>
                  <a:spcBef>
                    <a:spcPts val="500"/>
                  </a:spcBef>
                  <a:spcAft>
                    <a:spcPct val="0"/>
                  </a:spcAft>
                  <a:buFont typeface="Arial" charset="0"/>
                  <a:buChar char="•"/>
                  <a:defRPr>
                    <a:solidFill>
                      <a:schemeClr val="tx1"/>
                    </a:solidFill>
                    <a:latin typeface="Calibri" charset="0"/>
                  </a:defRPr>
                </a:lvl8pPr>
                <a:lvl9pPr marL="3886200" indent="-228600" defTabSz="912813" fontAlgn="base">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50000"/>
                  </a:lnSpc>
                  <a:spcBef>
                    <a:spcPct val="0"/>
                  </a:spcBef>
                  <a:buFontTx/>
                  <a:buNone/>
                </a:pPr>
                <a:r>
                  <a:rPr lang="en-US" altLang="en-US" sz="1050" dirty="0">
                    <a:solidFill>
                      <a:srgbClr val="002060"/>
                    </a:solidFill>
                    <a:latin typeface="+mj-lt"/>
                  </a:rPr>
                  <a:t>Professor, Decision Support</a:t>
                </a:r>
              </a:p>
            </p:txBody>
          </p:sp>
        </p:grpSp>
        <p:pic>
          <p:nvPicPr>
            <p:cNvPr id="8" name="Picture 52">
              <a:extLst>
                <a:ext uri="{FF2B5EF4-FFF2-40B4-BE49-F238E27FC236}">
                  <a16:creationId xmlns:a16="http://schemas.microsoft.com/office/drawing/2014/main" id="{4EA1C3EF-E36F-514F-84FE-A9A8BF24BEB8}"/>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456521" y="4575135"/>
              <a:ext cx="304800" cy="243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a:extLst>
              <a:ext uri="{FF2B5EF4-FFF2-40B4-BE49-F238E27FC236}">
                <a16:creationId xmlns:a16="http://schemas.microsoft.com/office/drawing/2014/main" id="{FB4EB5BA-DA55-7749-8D7F-71338FD0E3D6}"/>
              </a:ext>
            </a:extLst>
          </p:cNvPr>
          <p:cNvGrpSpPr/>
          <p:nvPr/>
        </p:nvGrpSpPr>
        <p:grpSpPr>
          <a:xfrm>
            <a:off x="6032235" y="1578554"/>
            <a:ext cx="1995346" cy="2700774"/>
            <a:chOff x="1264058" y="4496198"/>
            <a:chExt cx="1670886" cy="2283274"/>
          </a:xfrm>
        </p:grpSpPr>
        <p:grpSp>
          <p:nvGrpSpPr>
            <p:cNvPr id="14" name="Group 13">
              <a:extLst>
                <a:ext uri="{FF2B5EF4-FFF2-40B4-BE49-F238E27FC236}">
                  <a16:creationId xmlns:a16="http://schemas.microsoft.com/office/drawing/2014/main" id="{225F3833-D957-F84D-BCB3-E4600B56A9D7}"/>
                </a:ext>
              </a:extLst>
            </p:cNvPr>
            <p:cNvGrpSpPr>
              <a:grpSpLocks/>
            </p:cNvGrpSpPr>
            <p:nvPr/>
          </p:nvGrpSpPr>
          <p:grpSpPr bwMode="auto">
            <a:xfrm>
              <a:off x="1264058" y="4496198"/>
              <a:ext cx="1670886" cy="2283274"/>
              <a:chOff x="806546" y="2098884"/>
              <a:chExt cx="2560320" cy="3524351"/>
            </a:xfrm>
          </p:grpSpPr>
          <p:sp>
            <p:nvSpPr>
              <p:cNvPr id="16" name="Oval 15">
                <a:extLst>
                  <a:ext uri="{FF2B5EF4-FFF2-40B4-BE49-F238E27FC236}">
                    <a16:creationId xmlns:a16="http://schemas.microsoft.com/office/drawing/2014/main" id="{BA24EC72-628A-E541-B600-75002D4640D0}"/>
                  </a:ext>
                </a:extLst>
              </p:cNvPr>
              <p:cNvSpPr>
                <a:spLocks noChangeArrowheads="1"/>
              </p:cNvSpPr>
              <p:nvPr/>
            </p:nvSpPr>
            <p:spPr bwMode="auto">
              <a:xfrm>
                <a:off x="1072589" y="2177428"/>
                <a:ext cx="2028232" cy="2099151"/>
              </a:xfrm>
              <a:prstGeom prst="ellipse">
                <a:avLst/>
              </a:prstGeom>
              <a:blipFill dpi="0" rotWithShape="1">
                <a:blip r:embed="rId5">
                  <a:extLst>
                    <a:ext uri="{28A0092B-C50C-407E-A947-70E740481C1C}">
                      <a14:useLocalDpi xmlns:a14="http://schemas.microsoft.com/office/drawing/2010/main"/>
                    </a:ext>
                  </a:extLst>
                </a:blip>
                <a:srcRect/>
                <a:stretch>
                  <a:fillRect/>
                </a:stretch>
              </a:blipFill>
              <a:ln w="28575">
                <a:solidFill>
                  <a:srgbClr val="03523E"/>
                </a:solidFill>
                <a:miter lim="800000"/>
                <a:headEnd/>
                <a:tailEnd/>
              </a:ln>
            </p:spPr>
            <p:txBody>
              <a:bodyPr anchor="ct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912813" fontAlgn="base">
                  <a:spcBef>
                    <a:spcPct val="0"/>
                  </a:spcBef>
                  <a:spcAft>
                    <a:spcPct val="0"/>
                  </a:spcAft>
                  <a:defRPr>
                    <a:solidFill>
                      <a:schemeClr val="tx1"/>
                    </a:solidFill>
                    <a:latin typeface="Calibri" charset="0"/>
                  </a:defRPr>
                </a:lvl6pPr>
                <a:lvl7pPr marL="2971800" indent="-228600" defTabSz="912813" fontAlgn="base">
                  <a:spcBef>
                    <a:spcPct val="0"/>
                  </a:spcBef>
                  <a:spcAft>
                    <a:spcPct val="0"/>
                  </a:spcAft>
                  <a:defRPr>
                    <a:solidFill>
                      <a:schemeClr val="tx1"/>
                    </a:solidFill>
                    <a:latin typeface="Calibri" charset="0"/>
                  </a:defRPr>
                </a:lvl7pPr>
                <a:lvl8pPr marL="3429000" indent="-228600" defTabSz="912813" fontAlgn="base">
                  <a:spcBef>
                    <a:spcPct val="0"/>
                  </a:spcBef>
                  <a:spcAft>
                    <a:spcPct val="0"/>
                  </a:spcAft>
                  <a:defRPr>
                    <a:solidFill>
                      <a:schemeClr val="tx1"/>
                    </a:solidFill>
                    <a:latin typeface="Calibri" charset="0"/>
                  </a:defRPr>
                </a:lvl8pPr>
                <a:lvl9pPr marL="3886200" indent="-228600" defTabSz="912813" fontAlgn="base">
                  <a:spcBef>
                    <a:spcPct val="0"/>
                  </a:spcBef>
                  <a:spcAft>
                    <a:spcPct val="0"/>
                  </a:spcAft>
                  <a:defRPr>
                    <a:solidFill>
                      <a:schemeClr val="tx1"/>
                    </a:solidFill>
                    <a:latin typeface="Calibri" charset="0"/>
                  </a:defRPr>
                </a:lvl9pPr>
              </a:lstStyle>
              <a:p>
                <a:pPr algn="ctr" eaLnBrk="1" hangingPunct="1"/>
                <a:endParaRPr lang="en-US" altLang="en-US" sz="1050" dirty="0">
                  <a:solidFill>
                    <a:srgbClr val="002060"/>
                  </a:solidFill>
                  <a:latin typeface="+mj-lt"/>
                </a:endParaRPr>
              </a:p>
            </p:txBody>
          </p:sp>
          <p:sp>
            <p:nvSpPr>
              <p:cNvPr id="17" name="Oval 16">
                <a:extLst>
                  <a:ext uri="{FF2B5EF4-FFF2-40B4-BE49-F238E27FC236}">
                    <a16:creationId xmlns:a16="http://schemas.microsoft.com/office/drawing/2014/main" id="{C8778FCF-1A31-6249-AFF5-E10A58753D9C}"/>
                  </a:ext>
                </a:extLst>
              </p:cNvPr>
              <p:cNvSpPr/>
              <p:nvPr/>
            </p:nvSpPr>
            <p:spPr>
              <a:xfrm>
                <a:off x="2534774" y="2098884"/>
                <a:ext cx="640579" cy="638346"/>
              </a:xfrm>
              <a:prstGeom prst="ellipse">
                <a:avLst/>
              </a:prstGeom>
              <a:solidFill>
                <a:srgbClr val="03523E"/>
              </a:solidFill>
              <a:ln w="28575">
                <a:solidFill>
                  <a:srgbClr val="03523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endParaRPr lang="en-US" sz="1050" dirty="0">
                  <a:solidFill>
                    <a:srgbClr val="002060"/>
                  </a:solidFill>
                  <a:latin typeface="+mj-lt"/>
                </a:endParaRPr>
              </a:p>
            </p:txBody>
          </p:sp>
          <p:sp>
            <p:nvSpPr>
              <p:cNvPr id="18" name="Rectangle 17">
                <a:extLst>
                  <a:ext uri="{FF2B5EF4-FFF2-40B4-BE49-F238E27FC236}">
                    <a16:creationId xmlns:a16="http://schemas.microsoft.com/office/drawing/2014/main" id="{B6FAA632-269B-454B-A6E5-C5692EF54D10}"/>
                  </a:ext>
                </a:extLst>
              </p:cNvPr>
              <p:cNvSpPr>
                <a:spLocks noChangeArrowheads="1"/>
              </p:cNvSpPr>
              <p:nvPr/>
            </p:nvSpPr>
            <p:spPr bwMode="auto">
              <a:xfrm>
                <a:off x="806546" y="4332995"/>
                <a:ext cx="2560320" cy="55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defTabSz="912813" fontAlgn="base">
                  <a:lnSpc>
                    <a:spcPct val="90000"/>
                  </a:lnSpc>
                  <a:spcBef>
                    <a:spcPts val="500"/>
                  </a:spcBef>
                  <a:spcAft>
                    <a:spcPct val="0"/>
                  </a:spcAft>
                  <a:buFont typeface="Arial" charset="0"/>
                  <a:buChar char="•"/>
                  <a:defRPr>
                    <a:solidFill>
                      <a:schemeClr val="tx1"/>
                    </a:solidFill>
                    <a:latin typeface="Calibri" charset="0"/>
                  </a:defRPr>
                </a:lvl6pPr>
                <a:lvl7pPr marL="2971800" indent="-228600" defTabSz="912813" fontAlgn="base">
                  <a:lnSpc>
                    <a:spcPct val="90000"/>
                  </a:lnSpc>
                  <a:spcBef>
                    <a:spcPts val="500"/>
                  </a:spcBef>
                  <a:spcAft>
                    <a:spcPct val="0"/>
                  </a:spcAft>
                  <a:buFont typeface="Arial" charset="0"/>
                  <a:buChar char="•"/>
                  <a:defRPr>
                    <a:solidFill>
                      <a:schemeClr val="tx1"/>
                    </a:solidFill>
                    <a:latin typeface="Calibri" charset="0"/>
                  </a:defRPr>
                </a:lvl7pPr>
                <a:lvl8pPr marL="3429000" indent="-228600" defTabSz="912813" fontAlgn="base">
                  <a:lnSpc>
                    <a:spcPct val="90000"/>
                  </a:lnSpc>
                  <a:spcBef>
                    <a:spcPts val="500"/>
                  </a:spcBef>
                  <a:spcAft>
                    <a:spcPct val="0"/>
                  </a:spcAft>
                  <a:buFont typeface="Arial" charset="0"/>
                  <a:buChar char="•"/>
                  <a:defRPr>
                    <a:solidFill>
                      <a:schemeClr val="tx1"/>
                    </a:solidFill>
                    <a:latin typeface="Calibri" charset="0"/>
                  </a:defRPr>
                </a:lvl8pPr>
                <a:lvl9pPr marL="3886200" indent="-228600" defTabSz="912813" fontAlgn="base">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50000"/>
                  </a:lnSpc>
                  <a:spcBef>
                    <a:spcPct val="0"/>
                  </a:spcBef>
                  <a:buFontTx/>
                  <a:buNone/>
                </a:pPr>
                <a:r>
                  <a:rPr lang="en-US" altLang="en-US" sz="1500" dirty="0">
                    <a:solidFill>
                      <a:srgbClr val="002060"/>
                    </a:solidFill>
                    <a:latin typeface="+mj-lt"/>
                  </a:rPr>
                  <a:t>Joshua Pitts</a:t>
                </a:r>
              </a:p>
            </p:txBody>
          </p:sp>
          <p:sp>
            <p:nvSpPr>
              <p:cNvPr id="19" name="Rectangle 18">
                <a:extLst>
                  <a:ext uri="{FF2B5EF4-FFF2-40B4-BE49-F238E27FC236}">
                    <a16:creationId xmlns:a16="http://schemas.microsoft.com/office/drawing/2014/main" id="{F530B99F-0A5F-844B-9D2C-A9D3767C9CC0}"/>
                  </a:ext>
                </a:extLst>
              </p:cNvPr>
              <p:cNvSpPr>
                <a:spLocks noChangeArrowheads="1"/>
              </p:cNvSpPr>
              <p:nvPr/>
            </p:nvSpPr>
            <p:spPr bwMode="auto">
              <a:xfrm>
                <a:off x="806546" y="4840056"/>
                <a:ext cx="2560320" cy="783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defTabSz="912813" fontAlgn="base">
                  <a:lnSpc>
                    <a:spcPct val="90000"/>
                  </a:lnSpc>
                  <a:spcBef>
                    <a:spcPts val="500"/>
                  </a:spcBef>
                  <a:spcAft>
                    <a:spcPct val="0"/>
                  </a:spcAft>
                  <a:buFont typeface="Arial" charset="0"/>
                  <a:buChar char="•"/>
                  <a:defRPr>
                    <a:solidFill>
                      <a:schemeClr val="tx1"/>
                    </a:solidFill>
                    <a:latin typeface="Calibri" charset="0"/>
                  </a:defRPr>
                </a:lvl6pPr>
                <a:lvl7pPr marL="2971800" indent="-228600" defTabSz="912813" fontAlgn="base">
                  <a:lnSpc>
                    <a:spcPct val="90000"/>
                  </a:lnSpc>
                  <a:spcBef>
                    <a:spcPts val="500"/>
                  </a:spcBef>
                  <a:spcAft>
                    <a:spcPct val="0"/>
                  </a:spcAft>
                  <a:buFont typeface="Arial" charset="0"/>
                  <a:buChar char="•"/>
                  <a:defRPr>
                    <a:solidFill>
                      <a:schemeClr val="tx1"/>
                    </a:solidFill>
                    <a:latin typeface="Calibri" charset="0"/>
                  </a:defRPr>
                </a:lvl7pPr>
                <a:lvl8pPr marL="3429000" indent="-228600" defTabSz="912813" fontAlgn="base">
                  <a:lnSpc>
                    <a:spcPct val="90000"/>
                  </a:lnSpc>
                  <a:spcBef>
                    <a:spcPts val="500"/>
                  </a:spcBef>
                  <a:spcAft>
                    <a:spcPct val="0"/>
                  </a:spcAft>
                  <a:buFont typeface="Arial" charset="0"/>
                  <a:buChar char="•"/>
                  <a:defRPr>
                    <a:solidFill>
                      <a:schemeClr val="tx1"/>
                    </a:solidFill>
                    <a:latin typeface="Calibri" charset="0"/>
                  </a:defRPr>
                </a:lvl8pPr>
                <a:lvl9pPr marL="3886200" indent="-228600" defTabSz="912813" fontAlgn="base">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50000"/>
                  </a:lnSpc>
                  <a:spcBef>
                    <a:spcPct val="0"/>
                  </a:spcBef>
                  <a:buFontTx/>
                  <a:buNone/>
                </a:pPr>
                <a:r>
                  <a:rPr lang="en-US" altLang="en-US" sz="1100" dirty="0">
                    <a:solidFill>
                      <a:srgbClr val="002060"/>
                    </a:solidFill>
                    <a:latin typeface="+mj-lt"/>
                  </a:rPr>
                  <a:t>Software Design &amp; Engineering</a:t>
                </a:r>
              </a:p>
            </p:txBody>
          </p:sp>
        </p:grpSp>
        <p:pic>
          <p:nvPicPr>
            <p:cNvPr id="15" name="Picture 52">
              <a:extLst>
                <a:ext uri="{FF2B5EF4-FFF2-40B4-BE49-F238E27FC236}">
                  <a16:creationId xmlns:a16="http://schemas.microsoft.com/office/drawing/2014/main" id="{B82C4888-CB4A-4F44-9D56-21B82A3493CA}"/>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456521" y="4575135"/>
              <a:ext cx="304800" cy="243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63062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830400" y="142275"/>
            <a:ext cx="7688700" cy="535200"/>
          </a:xfrm>
          <a:prstGeom prst="rect">
            <a:avLst/>
          </a:prstGeom>
        </p:spPr>
        <p:txBody>
          <a:bodyPr spcFirstLastPara="1" wrap="square" lIns="91425" tIns="91425" rIns="91425" bIns="91425" anchor="t" anchorCtr="0">
            <a:noAutofit/>
          </a:bodyPr>
          <a:lstStyle/>
          <a:p>
            <a:pPr lvl="0"/>
            <a:r>
              <a:rPr lang="en-US" sz="1800" dirty="0"/>
              <a:t>4. Assessment - </a:t>
            </a:r>
            <a:r>
              <a:rPr lang="en-US" sz="1800" dirty="0" err="1"/>
              <a:t>Siem</a:t>
            </a:r>
            <a:r>
              <a:rPr lang="en-US" sz="1800" dirty="0"/>
              <a:t> Reap Urbanization</a:t>
            </a:r>
            <a:endParaRPr sz="1800" dirty="0"/>
          </a:p>
        </p:txBody>
      </p:sp>
      <p:sp>
        <p:nvSpPr>
          <p:cNvPr id="104" name="Shape 104"/>
          <p:cNvSpPr txBox="1">
            <a:spLocks noGrp="1"/>
          </p:cNvSpPr>
          <p:nvPr>
            <p:ph type="sldNum" idx="12"/>
          </p:nvPr>
        </p:nvSpPr>
        <p:spPr>
          <a:xfrm>
            <a:off x="8417727" y="213076"/>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30</a:t>
            </a:fld>
            <a:endParaRPr/>
          </a:p>
        </p:txBody>
      </p:sp>
      <p:sp>
        <p:nvSpPr>
          <p:cNvPr id="106" name="Shape 106"/>
          <p:cNvSpPr txBox="1"/>
          <p:nvPr/>
        </p:nvSpPr>
        <p:spPr>
          <a:xfrm>
            <a:off x="2133600" y="4832525"/>
            <a:ext cx="4876800" cy="2271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888888"/>
              </a:buClr>
              <a:buSzPts val="900"/>
              <a:buFont typeface="Arial"/>
              <a:buNone/>
            </a:pPr>
            <a:r>
              <a:rPr lang="en" sz="900" b="0" i="0" u="none" strike="noStrike" cap="none">
                <a:solidFill>
                  <a:srgbClr val="434343"/>
                </a:solidFill>
                <a:latin typeface="Arial"/>
                <a:ea typeface="Arial"/>
                <a:cs typeface="Arial"/>
                <a:sym typeface="Arial"/>
              </a:rPr>
              <a:t>Proprietary and Confidential</a:t>
            </a:r>
            <a:endParaRPr sz="900">
              <a:solidFill>
                <a:srgbClr val="434343"/>
              </a:solidFill>
            </a:endParaRPr>
          </a:p>
        </p:txBody>
      </p:sp>
      <p:sp>
        <p:nvSpPr>
          <p:cNvPr id="2" name="Rectangle 1">
            <a:extLst>
              <a:ext uri="{FF2B5EF4-FFF2-40B4-BE49-F238E27FC236}">
                <a16:creationId xmlns:a16="http://schemas.microsoft.com/office/drawing/2014/main" id="{1E79B298-5678-8543-B6AA-DF5DC9358E5B}"/>
              </a:ext>
            </a:extLst>
          </p:cNvPr>
          <p:cNvSpPr/>
          <p:nvPr/>
        </p:nvSpPr>
        <p:spPr>
          <a:xfrm>
            <a:off x="418563" y="1382633"/>
            <a:ext cx="7708005" cy="783869"/>
          </a:xfrm>
          <a:prstGeom prst="rect">
            <a:avLst/>
          </a:prstGeom>
        </p:spPr>
        <p:txBody>
          <a:bodyPr wrap="square">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Our stakeholder workshop in 2016 in </a:t>
            </a:r>
            <a:r>
              <a:rPr lang="en-US" dirty="0" err="1">
                <a:latin typeface="Calibri" panose="020F0502020204030204" pitchFamily="34" charset="0"/>
                <a:ea typeface="Calibri" panose="020F0502020204030204" pitchFamily="34" charset="0"/>
                <a:cs typeface="Times New Roman" panose="02020603050405020304" pitchFamily="18" charset="0"/>
              </a:rPr>
              <a:t>Siem</a:t>
            </a:r>
            <a:r>
              <a:rPr lang="en-US" dirty="0">
                <a:latin typeface="Calibri" panose="020F0502020204030204" pitchFamily="34" charset="0"/>
                <a:ea typeface="Calibri" panose="020F0502020204030204" pitchFamily="34" charset="0"/>
                <a:cs typeface="Times New Roman" panose="02020603050405020304" pitchFamily="18" charset="0"/>
              </a:rPr>
              <a:t> Reap kindled an interest in evaluating change in urbanization around the tourist destination of Angkor Wat, formally recognized as a World Heritage site by UNESCO in the 1990’s. The temple is located to the north of the city. </a:t>
            </a:r>
          </a:p>
        </p:txBody>
      </p:sp>
      <p:pic>
        <p:nvPicPr>
          <p:cNvPr id="9" name="Picture 8">
            <a:extLst>
              <a:ext uri="{FF2B5EF4-FFF2-40B4-BE49-F238E27FC236}">
                <a16:creationId xmlns:a16="http://schemas.microsoft.com/office/drawing/2014/main" id="{8F5799A8-C0B0-1347-8304-33A4BAB4BD99}"/>
              </a:ext>
            </a:extLst>
          </p:cNvPr>
          <p:cNvPicPr/>
          <p:nvPr/>
        </p:nvPicPr>
        <p:blipFill>
          <a:blip r:embed="rId3" cstate="email">
            <a:extLst>
              <a:ext uri="{28A0092B-C50C-407E-A947-70E740481C1C}">
                <a14:useLocalDpi xmlns:a14="http://schemas.microsoft.com/office/drawing/2010/main"/>
              </a:ext>
            </a:extLst>
          </a:blip>
          <a:stretch>
            <a:fillRect/>
          </a:stretch>
        </p:blipFill>
        <p:spPr>
          <a:xfrm>
            <a:off x="522605" y="2316191"/>
            <a:ext cx="3221990" cy="2366645"/>
          </a:xfrm>
          <a:prstGeom prst="rect">
            <a:avLst/>
          </a:prstGeom>
        </p:spPr>
      </p:pic>
      <p:sp>
        <p:nvSpPr>
          <p:cNvPr id="4" name="Rectangle 3">
            <a:extLst>
              <a:ext uri="{FF2B5EF4-FFF2-40B4-BE49-F238E27FC236}">
                <a16:creationId xmlns:a16="http://schemas.microsoft.com/office/drawing/2014/main" id="{A4F80715-764E-6343-940A-1735637C314D}"/>
              </a:ext>
            </a:extLst>
          </p:cNvPr>
          <p:cNvSpPr/>
          <p:nvPr/>
        </p:nvSpPr>
        <p:spPr>
          <a:xfrm>
            <a:off x="4120077" y="2375284"/>
            <a:ext cx="4572000" cy="1936428"/>
          </a:xfrm>
          <a:prstGeom prst="rect">
            <a:avLst/>
          </a:prstGeom>
        </p:spPr>
        <p:txBody>
          <a:bodyPr>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In this study, we used several Landsat images during the period of 1979 to 2015, including satellite images from Landsat MSS, Landsat TM and Landsat OLI.  We derived the land use and land cover maps based on a random forest classifier using 1979, 1991, 2000, 2006, 2010, and in 2015 images. We classified the </a:t>
            </a:r>
            <a:r>
              <a:rPr lang="en-US" dirty="0" err="1">
                <a:latin typeface="Calibri" panose="020F0502020204030204" pitchFamily="34" charset="0"/>
                <a:ea typeface="Calibri" panose="020F0502020204030204" pitchFamily="34" charset="0"/>
                <a:cs typeface="Times New Roman" panose="02020603050405020304" pitchFamily="18" charset="0"/>
              </a:rPr>
              <a:t>landcover</a:t>
            </a:r>
            <a:r>
              <a:rPr lang="en-US" dirty="0">
                <a:latin typeface="Calibri" panose="020F0502020204030204" pitchFamily="34" charset="0"/>
                <a:ea typeface="Calibri" panose="020F0502020204030204" pitchFamily="34" charset="0"/>
                <a:cs typeface="Times New Roman" panose="02020603050405020304" pitchFamily="18" charset="0"/>
              </a:rPr>
              <a:t> into forest, crop, urban and others, seen left, to investigate the urbanization and deforestation. </a:t>
            </a:r>
          </a:p>
        </p:txBody>
      </p:sp>
    </p:spTree>
    <p:extLst>
      <p:ext uri="{BB962C8B-B14F-4D97-AF65-F5344CB8AC3E}">
        <p14:creationId xmlns:p14="http://schemas.microsoft.com/office/powerpoint/2010/main" val="96506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p:txBody>
          <a:bodyPr/>
          <a:lstStyle/>
          <a:p>
            <a:pPr lvl="0"/>
            <a:r>
              <a:rPr lang="en-US"/>
              <a:t>4. Siem Reap</a:t>
            </a:r>
            <a:endParaRPr lang="en-US" dirty="0"/>
          </a:p>
        </p:txBody>
      </p:sp>
      <p:sp>
        <p:nvSpPr>
          <p:cNvPr id="104" name="Shape 104"/>
          <p:cNvSpPr txBox="1">
            <a:spLocks noGrp="1"/>
          </p:cNvSpPr>
          <p:nvPr>
            <p:ph type="sldNum" idx="12"/>
          </p:nvPr>
        </p:nvSpPr>
        <p:spPr/>
        <p:txBody>
          <a:bodyPr/>
          <a:lstStyle/>
          <a:p>
            <a:pPr lvl="0"/>
            <a:fld id="{00000000-1234-1234-1234-123412341234}" type="slidenum">
              <a:rPr lang="en" smtClean="0"/>
              <a:pPr lvl="0"/>
              <a:t>31</a:t>
            </a:fld>
            <a:endParaRPr lang="en"/>
          </a:p>
        </p:txBody>
      </p:sp>
      <p:sp>
        <p:nvSpPr>
          <p:cNvPr id="106" name="Shape 106"/>
          <p:cNvSpPr txBox="1"/>
          <p:nvPr/>
        </p:nvSpPr>
        <p:spPr>
          <a:xfrm>
            <a:off x="2133600" y="4832525"/>
            <a:ext cx="4876800" cy="2271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888888"/>
              </a:buClr>
              <a:buSzPts val="900"/>
              <a:buFont typeface="Arial"/>
              <a:buNone/>
            </a:pPr>
            <a:r>
              <a:rPr lang="en" sz="900" b="0" i="0" u="none" strike="noStrike" cap="none">
                <a:solidFill>
                  <a:srgbClr val="434343"/>
                </a:solidFill>
                <a:latin typeface="Arial"/>
                <a:ea typeface="Arial"/>
                <a:cs typeface="Arial"/>
                <a:sym typeface="Arial"/>
              </a:rPr>
              <a:t>Proprietary and Confidential</a:t>
            </a:r>
            <a:endParaRPr sz="900">
              <a:solidFill>
                <a:srgbClr val="434343"/>
              </a:solidFill>
            </a:endParaRPr>
          </a:p>
        </p:txBody>
      </p:sp>
      <p:sp>
        <p:nvSpPr>
          <p:cNvPr id="2" name="Rectangle 1">
            <a:extLst>
              <a:ext uri="{FF2B5EF4-FFF2-40B4-BE49-F238E27FC236}">
                <a16:creationId xmlns:a16="http://schemas.microsoft.com/office/drawing/2014/main" id="{BDD7C734-6BEB-F244-A22F-04837F550533}"/>
              </a:ext>
            </a:extLst>
          </p:cNvPr>
          <p:cNvSpPr/>
          <p:nvPr/>
        </p:nvSpPr>
        <p:spPr>
          <a:xfrm>
            <a:off x="729450" y="1297268"/>
            <a:ext cx="7476473" cy="1815882"/>
          </a:xfrm>
          <a:prstGeom prst="rect">
            <a:avLst/>
          </a:prstGeom>
        </p:spPr>
        <p:txBody>
          <a:bodyPr wrap="square">
            <a:spAutoFit/>
          </a:bodyPr>
          <a:lstStyle/>
          <a:p>
            <a:r>
              <a:rPr lang="en-US" sz="1600" dirty="0">
                <a:latin typeface="Calibri" panose="020F0502020204030204" pitchFamily="34" charset="0"/>
                <a:ea typeface="Calibri" panose="020F0502020204030204" pitchFamily="34" charset="0"/>
                <a:cs typeface="Times New Roman" panose="02020603050405020304" pitchFamily="18" charset="0"/>
              </a:rPr>
              <a:t>Frame an urbanization problem for </a:t>
            </a:r>
            <a:r>
              <a:rPr lang="en-US" sz="1600" dirty="0" err="1">
                <a:latin typeface="Calibri" panose="020F0502020204030204" pitchFamily="34" charset="0"/>
                <a:ea typeface="Calibri" panose="020F0502020204030204" pitchFamily="34" charset="0"/>
                <a:cs typeface="Times New Roman" panose="02020603050405020304" pitchFamily="18" charset="0"/>
              </a:rPr>
              <a:t>Siem</a:t>
            </a:r>
            <a:r>
              <a:rPr lang="en-US" sz="1600" dirty="0">
                <a:latin typeface="Calibri" panose="020F0502020204030204" pitchFamily="34" charset="0"/>
                <a:ea typeface="Calibri" panose="020F0502020204030204" pitchFamily="34" charset="0"/>
                <a:cs typeface="Times New Roman" panose="02020603050405020304" pitchFamily="18" charset="0"/>
              </a:rPr>
              <a:t> Reap, </a:t>
            </a:r>
          </a:p>
          <a:p>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charset="0"/>
              <a:buChar char="•"/>
            </a:pPr>
            <a:r>
              <a:rPr lang="en-US" sz="1600" dirty="0">
                <a:latin typeface="Calibri" panose="020F0502020204030204" pitchFamily="34" charset="0"/>
                <a:ea typeface="Calibri" panose="020F0502020204030204" pitchFamily="34" charset="0"/>
                <a:cs typeface="Times New Roman" panose="02020603050405020304" pitchFamily="18" charset="0"/>
              </a:rPr>
              <a:t>What is the pattern of urbanization in </a:t>
            </a:r>
            <a:r>
              <a:rPr lang="en-US" sz="1600" dirty="0" err="1">
                <a:latin typeface="Calibri" panose="020F0502020204030204" pitchFamily="34" charset="0"/>
                <a:ea typeface="Calibri" panose="020F0502020204030204" pitchFamily="34" charset="0"/>
                <a:cs typeface="Times New Roman" panose="02020603050405020304" pitchFamily="18" charset="0"/>
              </a:rPr>
              <a:t>Siem</a:t>
            </a:r>
            <a:r>
              <a:rPr lang="en-US" sz="1600" dirty="0">
                <a:latin typeface="Calibri" panose="020F0502020204030204" pitchFamily="34" charset="0"/>
                <a:ea typeface="Calibri" panose="020F0502020204030204" pitchFamily="34" charset="0"/>
                <a:cs typeface="Times New Roman" panose="02020603050405020304" pitchFamily="18" charset="0"/>
              </a:rPr>
              <a:t> Reap?</a:t>
            </a:r>
          </a:p>
          <a:p>
            <a:pPr marL="285750" indent="-285750">
              <a:buFont typeface="Arial" charset="0"/>
              <a:buChar char="•"/>
            </a:pPr>
            <a:r>
              <a:rPr lang="en-US" sz="1600" dirty="0">
                <a:latin typeface="Calibri" panose="020F0502020204030204" pitchFamily="34" charset="0"/>
                <a:ea typeface="Calibri" panose="020F0502020204030204" pitchFamily="34" charset="0"/>
                <a:cs typeface="Times New Roman" panose="02020603050405020304" pitchFamily="18" charset="0"/>
              </a:rPr>
              <a:t>What is the role of the road network in this region?</a:t>
            </a:r>
          </a:p>
          <a:p>
            <a:pPr marL="285750" indent="-285750">
              <a:buFont typeface="Arial" charset="0"/>
              <a:buChar char="•"/>
            </a:pPr>
            <a:r>
              <a:rPr lang="en-US" sz="1600" dirty="0">
                <a:latin typeface="Calibri" panose="020F0502020204030204" pitchFamily="34" charset="0"/>
                <a:ea typeface="Calibri" panose="020F0502020204030204" pitchFamily="34" charset="0"/>
                <a:cs typeface="Times New Roman" panose="02020603050405020304" pitchFamily="18" charset="0"/>
              </a:rPr>
              <a:t>Describe the relationship between urban </a:t>
            </a:r>
            <a:r>
              <a:rPr lang="en-US" sz="1600" dirty="0" err="1">
                <a:latin typeface="Calibri" panose="020F0502020204030204" pitchFamily="34" charset="0"/>
                <a:ea typeface="Calibri" panose="020F0502020204030204" pitchFamily="34" charset="0"/>
                <a:cs typeface="Times New Roman" panose="02020603050405020304" pitchFamily="18" charset="0"/>
              </a:rPr>
              <a:t>landuse</a:t>
            </a:r>
            <a:r>
              <a:rPr lang="en-US" sz="1600" dirty="0">
                <a:latin typeface="Calibri" panose="020F0502020204030204" pitchFamily="34" charset="0"/>
                <a:ea typeface="Calibri" panose="020F0502020204030204" pitchFamily="34" charset="0"/>
                <a:cs typeface="Times New Roman" panose="02020603050405020304" pitchFamily="18" charset="0"/>
              </a:rPr>
              <a:t> with forest and cropland?</a:t>
            </a:r>
          </a:p>
          <a:p>
            <a:pPr marL="285750" indent="-285750">
              <a:buFont typeface="Arial" charset="0"/>
              <a:buChar char="•"/>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lvl="0"/>
            <a:endParaRPr lang="en-US" sz="1600" dirty="0"/>
          </a:p>
        </p:txBody>
      </p:sp>
    </p:spTree>
    <p:extLst>
      <p:ext uri="{BB962C8B-B14F-4D97-AF65-F5344CB8AC3E}">
        <p14:creationId xmlns:p14="http://schemas.microsoft.com/office/powerpoint/2010/main" val="2686267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830400" y="142275"/>
            <a:ext cx="7688700" cy="535200"/>
          </a:xfrm>
          <a:prstGeom prst="rect">
            <a:avLst/>
          </a:prstGeom>
        </p:spPr>
        <p:txBody>
          <a:bodyPr spcFirstLastPara="1" wrap="square" lIns="91425" tIns="91425" rIns="91425" bIns="91425" anchor="t" anchorCtr="0">
            <a:noAutofit/>
          </a:bodyPr>
          <a:lstStyle/>
          <a:p>
            <a:pPr lvl="0"/>
            <a:r>
              <a:rPr lang="en-US" sz="1800" dirty="0"/>
              <a:t>5. MIMES Tradeoff Modeling</a:t>
            </a:r>
            <a:endParaRPr sz="1800" dirty="0"/>
          </a:p>
        </p:txBody>
      </p:sp>
      <p:sp>
        <p:nvSpPr>
          <p:cNvPr id="104" name="Shape 104"/>
          <p:cNvSpPr txBox="1">
            <a:spLocks noGrp="1"/>
          </p:cNvSpPr>
          <p:nvPr>
            <p:ph type="sldNum" idx="12"/>
          </p:nvPr>
        </p:nvSpPr>
        <p:spPr>
          <a:xfrm>
            <a:off x="8417727" y="213076"/>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32</a:t>
            </a:fld>
            <a:endParaRPr/>
          </a:p>
        </p:txBody>
      </p:sp>
      <p:sp>
        <p:nvSpPr>
          <p:cNvPr id="106" name="Shape 106"/>
          <p:cNvSpPr txBox="1"/>
          <p:nvPr/>
        </p:nvSpPr>
        <p:spPr>
          <a:xfrm>
            <a:off x="2133600" y="4832525"/>
            <a:ext cx="4876800" cy="2271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888888"/>
              </a:buClr>
              <a:buSzPts val="900"/>
              <a:buFont typeface="Arial"/>
              <a:buNone/>
            </a:pPr>
            <a:r>
              <a:rPr lang="en" sz="900" b="0" i="0" u="none" strike="noStrike" cap="none">
                <a:solidFill>
                  <a:srgbClr val="434343"/>
                </a:solidFill>
                <a:latin typeface="Arial"/>
                <a:ea typeface="Arial"/>
                <a:cs typeface="Arial"/>
                <a:sym typeface="Arial"/>
              </a:rPr>
              <a:t>Proprietary and Confidential</a:t>
            </a:r>
            <a:endParaRPr sz="900">
              <a:solidFill>
                <a:srgbClr val="434343"/>
              </a:solidFill>
            </a:endParaRPr>
          </a:p>
        </p:txBody>
      </p:sp>
      <p:sp>
        <p:nvSpPr>
          <p:cNvPr id="3" name="Rectangle 2">
            <a:extLst>
              <a:ext uri="{FF2B5EF4-FFF2-40B4-BE49-F238E27FC236}">
                <a16:creationId xmlns:a16="http://schemas.microsoft.com/office/drawing/2014/main" id="{70947F68-8ACF-3F40-978C-E1DAF1BEF943}"/>
              </a:ext>
            </a:extLst>
          </p:cNvPr>
          <p:cNvSpPr/>
          <p:nvPr/>
        </p:nvSpPr>
        <p:spPr>
          <a:xfrm>
            <a:off x="334851" y="1678440"/>
            <a:ext cx="8082876" cy="2862322"/>
          </a:xfrm>
          <a:prstGeom prst="rect">
            <a:avLst/>
          </a:prstGeom>
        </p:spPr>
        <p:txBody>
          <a:bodyPr wrap="square">
            <a:spAutoFit/>
          </a:bodyPr>
          <a:lstStyle/>
          <a:p>
            <a:r>
              <a:rPr lang="en-US" sz="2000" dirty="0" err="1">
                <a:latin typeface="Calibri" panose="020F0502020204030204" pitchFamily="34" charset="0"/>
                <a:ea typeface="Calibri" panose="020F0502020204030204" pitchFamily="34" charset="0"/>
                <a:cs typeface="Times New Roman" panose="02020603050405020304" pitchFamily="18" charset="0"/>
              </a:rPr>
              <a:t>Tonle</a:t>
            </a:r>
            <a:r>
              <a:rPr lang="en-US" sz="2000" dirty="0">
                <a:latin typeface="Calibri" panose="020F0502020204030204" pitchFamily="34" charset="0"/>
                <a:ea typeface="Calibri" panose="020F0502020204030204" pitchFamily="34" charset="0"/>
                <a:cs typeface="Times New Roman" panose="02020603050405020304" pitchFamily="18" charset="0"/>
              </a:rPr>
              <a:t> Sap MIMES is a dynamic ecosystem model that connects knowledge about hydrological flows, </a:t>
            </a:r>
            <a:r>
              <a:rPr lang="en-US" sz="2000" dirty="0" err="1">
                <a:latin typeface="Calibri" panose="020F0502020204030204" pitchFamily="34" charset="0"/>
                <a:ea typeface="Calibri" panose="020F0502020204030204" pitchFamily="34" charset="0"/>
                <a:cs typeface="Times New Roman" panose="02020603050405020304" pitchFamily="18" charset="0"/>
              </a:rPr>
              <a:t>landcovers</a:t>
            </a:r>
            <a:r>
              <a:rPr lang="en-US" sz="2000" dirty="0">
                <a:latin typeface="Calibri" panose="020F0502020204030204" pitchFamily="34" charset="0"/>
                <a:ea typeface="Calibri" panose="020F0502020204030204" pitchFamily="34" charset="0"/>
                <a:cs typeface="Times New Roman" panose="02020603050405020304" pitchFamily="18" charset="0"/>
              </a:rPr>
              <a:t>, primary production, and fish. The goals of the model are multi-pronged including 1) to provide a framework for current and future knowledge integration and synthesis, 2) to provide a learning and educational resource to users in the system, and 3) to support the exploration of ‘what if scenarios’ to understand the system-wide effects of threats. The model was developed using many scientific insights about the system and its overall accuracy has been verified using available sources of observed data. </a:t>
            </a:r>
            <a:endParaRPr lang="en-US" sz="2000" dirty="0"/>
          </a:p>
        </p:txBody>
      </p:sp>
    </p:spTree>
    <p:extLst>
      <p:ext uri="{BB962C8B-B14F-4D97-AF65-F5344CB8AC3E}">
        <p14:creationId xmlns:p14="http://schemas.microsoft.com/office/powerpoint/2010/main" val="27661252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DEEBD-E174-4F3D-9D98-38E48C1FEF81}"/>
              </a:ext>
            </a:extLst>
          </p:cNvPr>
          <p:cNvSpPr>
            <a:spLocks noGrp="1"/>
          </p:cNvSpPr>
          <p:nvPr>
            <p:ph type="title"/>
          </p:nvPr>
        </p:nvSpPr>
        <p:spPr>
          <a:xfrm>
            <a:off x="311700" y="177396"/>
            <a:ext cx="8520600" cy="572700"/>
          </a:xfrm>
        </p:spPr>
        <p:txBody>
          <a:bodyPr/>
          <a:lstStyle/>
          <a:p>
            <a:r>
              <a:rPr lang="en-US" dirty="0"/>
              <a:t>MIMES </a:t>
            </a:r>
            <a:r>
              <a:rPr lang="en-US" dirty="0" err="1"/>
              <a:t>Tonle</a:t>
            </a:r>
            <a:r>
              <a:rPr lang="en-US" dirty="0"/>
              <a:t> Sap Background</a:t>
            </a:r>
          </a:p>
        </p:txBody>
      </p:sp>
      <p:sp>
        <p:nvSpPr>
          <p:cNvPr id="3" name="Content Placeholder 2">
            <a:extLst>
              <a:ext uri="{FF2B5EF4-FFF2-40B4-BE49-F238E27FC236}">
                <a16:creationId xmlns:a16="http://schemas.microsoft.com/office/drawing/2014/main" id="{E420894D-27D6-468E-BFF7-9A70C3B56CD1}"/>
              </a:ext>
            </a:extLst>
          </p:cNvPr>
          <p:cNvSpPr>
            <a:spLocks noGrp="1"/>
          </p:cNvSpPr>
          <p:nvPr>
            <p:ph idx="1"/>
          </p:nvPr>
        </p:nvSpPr>
        <p:spPr/>
        <p:txBody>
          <a:bodyPr>
            <a:normAutofit/>
          </a:bodyPr>
          <a:lstStyle/>
          <a:p>
            <a:r>
              <a:rPr lang="en-US" dirty="0" err="1"/>
              <a:t>Tonle</a:t>
            </a:r>
            <a:r>
              <a:rPr lang="en-US" dirty="0"/>
              <a:t> Sap MIMES is a dynamic ecosystem model that connects knowledge about hydrological flows, landcovers, primary production, and fish. </a:t>
            </a:r>
          </a:p>
          <a:p>
            <a:endParaRPr lang="en-US" dirty="0"/>
          </a:p>
          <a:p>
            <a:r>
              <a:rPr lang="en-US" dirty="0"/>
              <a:t>The goals of the model are multi-pronged including 1) to provide a framework for current and future knowledge integration and synthesis, 2) to provide a learning and educational resource to users in the system, and 3) to support the exploration of ‘what if scenarios’ to understand the system-wide effects of threats.</a:t>
            </a:r>
          </a:p>
          <a:p>
            <a:endParaRPr lang="en-US" dirty="0"/>
          </a:p>
          <a:p>
            <a:r>
              <a:rPr lang="en-US" dirty="0"/>
              <a:t>The model was developed using many scientific insights about the system and its overall accuracy has been verified using available sources of observed data. However, there are also areas of the model that can be strengthened in order to increase the precision of outputs and expand upon the knowledge included. </a:t>
            </a:r>
          </a:p>
        </p:txBody>
      </p:sp>
    </p:spTree>
    <p:extLst>
      <p:ext uri="{BB962C8B-B14F-4D97-AF65-F5344CB8AC3E}">
        <p14:creationId xmlns:p14="http://schemas.microsoft.com/office/powerpoint/2010/main" val="42921638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DEEBD-E174-4F3D-9D98-38E48C1FEF81}"/>
              </a:ext>
            </a:extLst>
          </p:cNvPr>
          <p:cNvSpPr>
            <a:spLocks noGrp="1"/>
          </p:cNvSpPr>
          <p:nvPr>
            <p:ph type="title"/>
          </p:nvPr>
        </p:nvSpPr>
        <p:spPr>
          <a:xfrm>
            <a:off x="311700" y="199699"/>
            <a:ext cx="8520600" cy="572700"/>
          </a:xfrm>
        </p:spPr>
        <p:txBody>
          <a:bodyPr>
            <a:normAutofit fontScale="90000"/>
          </a:bodyPr>
          <a:lstStyle/>
          <a:p>
            <a:r>
              <a:rPr lang="en-US" dirty="0"/>
              <a:t>MIMES </a:t>
            </a:r>
            <a:r>
              <a:rPr lang="en-US" dirty="0" err="1"/>
              <a:t>Tonle</a:t>
            </a:r>
            <a:r>
              <a:rPr lang="en-US" dirty="0"/>
              <a:t> Sap Background cont.</a:t>
            </a:r>
          </a:p>
        </p:txBody>
      </p:sp>
      <p:sp>
        <p:nvSpPr>
          <p:cNvPr id="3" name="Content Placeholder 2">
            <a:extLst>
              <a:ext uri="{FF2B5EF4-FFF2-40B4-BE49-F238E27FC236}">
                <a16:creationId xmlns:a16="http://schemas.microsoft.com/office/drawing/2014/main" id="{E420894D-27D6-468E-BFF7-9A70C3B56CD1}"/>
              </a:ext>
            </a:extLst>
          </p:cNvPr>
          <p:cNvSpPr>
            <a:spLocks noGrp="1"/>
          </p:cNvSpPr>
          <p:nvPr>
            <p:ph idx="1"/>
          </p:nvPr>
        </p:nvSpPr>
        <p:spPr/>
        <p:txBody>
          <a:bodyPr>
            <a:normAutofit fontScale="92500" lnSpcReduction="10000"/>
          </a:bodyPr>
          <a:lstStyle/>
          <a:p>
            <a:r>
              <a:rPr lang="en-US" dirty="0"/>
              <a:t>An essential input that drives the model is a time series of water levels which sets the conditions for the annual flood pulse that drives many production processes across the system. In developing and verifying the model, a time series based on observed levels was used, thus allowing for outputs associated with production flows to be compared to available observations of this system. </a:t>
            </a:r>
          </a:p>
          <a:p>
            <a:endParaRPr lang="en-US" dirty="0"/>
          </a:p>
          <a:p>
            <a:r>
              <a:rPr lang="en-US" dirty="0"/>
              <a:t>In contrast, when developing ‘what if’ scenarios to explore potential future impacts on hydrology and other factors, a time series of simulated water levels is used. This approach allows us to isolate hydrological factors of critical interest and also to remove sources of unexplained variability in the hydrological cycle. Furthermore, we have developed a supporting model tool that allows for easy construction and modification of simulated water levels, such that additional ‘what if’ scenarios can easily be run through </a:t>
            </a:r>
            <a:r>
              <a:rPr lang="en-US" dirty="0" err="1"/>
              <a:t>Tonle</a:t>
            </a:r>
            <a:r>
              <a:rPr lang="en-US" dirty="0"/>
              <a:t> Sap MIMES. </a:t>
            </a:r>
          </a:p>
          <a:p>
            <a:endParaRPr lang="en-US" dirty="0"/>
          </a:p>
          <a:p>
            <a:r>
              <a:rPr lang="en-US" dirty="0"/>
              <a:t> All ‘what if’ scenarios are compared to baseline model run which relies on a time series of simulated water levels that isolate two critical hydrological signals identified from observed data. First is the signal associated with annual flood cycle which is the result of highly predictable seasonal monsoons that occur in the region. Second is a signal that occurs at an interannual scale (~every 5 years) and corresponds roughly to the pattern of greater than average flooding followed by drought events that together are often referred to as an El Nino Southern Oscillation (ENSO) cycle. </a:t>
            </a:r>
          </a:p>
          <a:p>
            <a:endParaRPr lang="en-US" dirty="0"/>
          </a:p>
        </p:txBody>
      </p:sp>
    </p:spTree>
    <p:extLst>
      <p:ext uri="{BB962C8B-B14F-4D97-AF65-F5344CB8AC3E}">
        <p14:creationId xmlns:p14="http://schemas.microsoft.com/office/powerpoint/2010/main" val="7293379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174" y="0"/>
            <a:ext cx="8520600" cy="572700"/>
          </a:xfrm>
        </p:spPr>
        <p:txBody>
          <a:bodyPr/>
          <a:lstStyle/>
          <a:p>
            <a:r>
              <a:rPr lang="en-US" dirty="0"/>
              <a:t>Scenario Design - Overview</a:t>
            </a:r>
          </a:p>
        </p:txBody>
      </p:sp>
      <p:sp>
        <p:nvSpPr>
          <p:cNvPr id="3" name="Content Placeholder 2"/>
          <p:cNvSpPr>
            <a:spLocks noGrp="1"/>
          </p:cNvSpPr>
          <p:nvPr>
            <p:ph idx="1"/>
          </p:nvPr>
        </p:nvSpPr>
        <p:spPr>
          <a:xfrm>
            <a:off x="1460848" y="1041309"/>
            <a:ext cx="6197252" cy="3702142"/>
          </a:xfrm>
        </p:spPr>
        <p:txBody>
          <a:bodyPr>
            <a:normAutofit fontScale="70000" lnSpcReduction="20000"/>
          </a:bodyPr>
          <a:lstStyle/>
          <a:p>
            <a:endParaRPr lang="en-US" dirty="0"/>
          </a:p>
          <a:p>
            <a:r>
              <a:rPr lang="en-US" dirty="0"/>
              <a:t>‘What if’ scenarios in </a:t>
            </a:r>
            <a:r>
              <a:rPr lang="en-US" dirty="0" err="1"/>
              <a:t>Tonle</a:t>
            </a:r>
            <a:r>
              <a:rPr lang="en-US" dirty="0"/>
              <a:t> Sap MIMES are designed to explore the impacts of dams and climate change in this system.</a:t>
            </a:r>
          </a:p>
          <a:p>
            <a:endParaRPr lang="en-US" dirty="0"/>
          </a:p>
          <a:p>
            <a:r>
              <a:rPr lang="en-US" dirty="0"/>
              <a:t>Dam impacts include two factors associated with the construction and operation of dams – a reduction in annual flood pulse and the presence of migration barriers . These are considered as independent factors within the scenario design. </a:t>
            </a:r>
          </a:p>
          <a:p>
            <a:pPr lvl="1"/>
            <a:r>
              <a:rPr lang="en-US" dirty="0"/>
              <a:t>First, dams are expected to reduce the annual flood cycle in this system. For </a:t>
            </a:r>
            <a:r>
              <a:rPr lang="en-US" dirty="0" err="1"/>
              <a:t>Tonle</a:t>
            </a:r>
            <a:r>
              <a:rPr lang="en-US" dirty="0"/>
              <a:t> Sap Lake, this will result in an increase in water levels and the area of permanent flood zone during the dry season and a decrease in the water levels and permanent flood zone during the wet season (on average). To explore this factor, ‘what if’ scenarios that include dam impacts rely on a simulated time series of water levels that reduce the amplitude of the annual flood cycle by 25% (a percentage which is in the range of the Definite Future dam scenario characterized by the Mekong River Commission). </a:t>
            </a:r>
          </a:p>
          <a:p>
            <a:pPr lvl="1"/>
            <a:r>
              <a:rPr lang="en-US" dirty="0"/>
              <a:t>Second, dams are expected to have major impacts on the ability of migratory fish species to move freely between spawning and growing areas. To model this factor, mortality of migratory fish species was reduced relative to baseline conditions. </a:t>
            </a:r>
          </a:p>
          <a:p>
            <a:pPr marL="342900" lvl="1" indent="0">
              <a:buNone/>
            </a:pPr>
            <a:endParaRPr lang="en-US" dirty="0"/>
          </a:p>
          <a:p>
            <a:r>
              <a:rPr lang="en-US" dirty="0"/>
              <a:t>Climate change impacts are also considered within the scenario design via the general expectation that global warming will increase the intensity of the ENSO cycle. The climatological cycle associated with these events is known as the ENSO and occurs at an interdecadal scale. In ‘what if’ scenarios, the potential changes in ENSO are explored by increasing the amplitude of the ENSO-like cycle associated with the simulated water level input time series. </a:t>
            </a:r>
          </a:p>
        </p:txBody>
      </p:sp>
    </p:spTree>
    <p:extLst>
      <p:ext uri="{BB962C8B-B14F-4D97-AF65-F5344CB8AC3E}">
        <p14:creationId xmlns:p14="http://schemas.microsoft.com/office/powerpoint/2010/main" val="31771158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85900" y="-57150"/>
            <a:ext cx="6172200" cy="857250"/>
          </a:xfrm>
        </p:spPr>
        <p:txBody>
          <a:bodyPr/>
          <a:lstStyle/>
          <a:p>
            <a:r>
              <a:rPr lang="en-US" dirty="0"/>
              <a:t>Scenario Factors</a:t>
            </a:r>
          </a:p>
        </p:txBody>
      </p:sp>
      <p:sp>
        <p:nvSpPr>
          <p:cNvPr id="5" name="Content Placeholder 4"/>
          <p:cNvSpPr>
            <a:spLocks noGrp="1"/>
          </p:cNvSpPr>
          <p:nvPr>
            <p:ph idx="1"/>
          </p:nvPr>
        </p:nvSpPr>
        <p:spPr>
          <a:xfrm>
            <a:off x="1143000" y="800100"/>
            <a:ext cx="6629400" cy="4114800"/>
          </a:xfrm>
        </p:spPr>
        <p:txBody>
          <a:bodyPr>
            <a:normAutofit fontScale="85000" lnSpcReduction="20000"/>
          </a:bodyPr>
          <a:lstStyle/>
          <a:p>
            <a:pPr lvl="1"/>
            <a:r>
              <a:rPr lang="en-US" sz="800" dirty="0">
                <a:solidFill>
                  <a:schemeClr val="accent1"/>
                </a:solidFill>
              </a:rPr>
              <a:t>Annual flood cycle (2 levels)</a:t>
            </a:r>
          </a:p>
          <a:p>
            <a:pPr lvl="2"/>
            <a:r>
              <a:rPr lang="en-US" sz="800" dirty="0">
                <a:solidFill>
                  <a:schemeClr val="accent1"/>
                </a:solidFill>
              </a:rPr>
              <a:t>Baseline level (AO): </a:t>
            </a:r>
            <a:r>
              <a:rPr lang="en-US" sz="800" dirty="0"/>
              <a:t>Simulated water levels produced using wave that match the annual hydrological cycle in this system*</a:t>
            </a:r>
          </a:p>
          <a:p>
            <a:pPr lvl="2"/>
            <a:r>
              <a:rPr lang="en-US" sz="800" dirty="0">
                <a:solidFill>
                  <a:schemeClr val="accent1"/>
                </a:solidFill>
              </a:rPr>
              <a:t>Definite Future Dams (A1): </a:t>
            </a:r>
            <a:r>
              <a:rPr lang="en-US" sz="800" dirty="0"/>
              <a:t>Simulated water levels which reduce the amplitude of annual flood cycle by 25% relative to the baseline </a:t>
            </a:r>
          </a:p>
          <a:p>
            <a:pPr marL="685800" lvl="2" indent="0">
              <a:buNone/>
            </a:pPr>
            <a:endParaRPr lang="en-US" sz="800" dirty="0"/>
          </a:p>
          <a:p>
            <a:pPr lvl="1"/>
            <a:r>
              <a:rPr lang="en-US" sz="800" dirty="0">
                <a:solidFill>
                  <a:schemeClr val="accent2"/>
                </a:solidFill>
              </a:rPr>
              <a:t>ENSO-like cycle (2 levels)</a:t>
            </a:r>
          </a:p>
          <a:p>
            <a:pPr lvl="2"/>
            <a:r>
              <a:rPr lang="en-US" sz="800" dirty="0">
                <a:solidFill>
                  <a:schemeClr val="accent2"/>
                </a:solidFill>
              </a:rPr>
              <a:t>Baseline level (EO): </a:t>
            </a:r>
            <a:r>
              <a:rPr lang="en-US" sz="800" dirty="0"/>
              <a:t>Simulated water levels produced using wave that match an interdecadal hydrological cycle observed in this system. The cycle is associated with higher than normal flooding and drought events and  is consistent with El Nino Southern Oscillation (ENSO) patterns*</a:t>
            </a:r>
          </a:p>
          <a:p>
            <a:pPr lvl="2"/>
            <a:r>
              <a:rPr lang="en-US" sz="800" dirty="0">
                <a:solidFill>
                  <a:schemeClr val="accent2"/>
                </a:solidFill>
              </a:rPr>
              <a:t>Increased ENSO intensity (EO): </a:t>
            </a:r>
            <a:r>
              <a:rPr lang="en-US" sz="800" dirty="0" err="1"/>
              <a:t>Simluated</a:t>
            </a:r>
            <a:r>
              <a:rPr lang="en-US" sz="800" dirty="0"/>
              <a:t> water levels which increase the amplitude of interdecadal, ENSO-like hydrological signal by 10% Fish migration </a:t>
            </a:r>
          </a:p>
          <a:p>
            <a:pPr marL="685800" lvl="2" indent="0">
              <a:buNone/>
            </a:pPr>
            <a:endParaRPr lang="en-US" sz="800" dirty="0"/>
          </a:p>
          <a:p>
            <a:pPr lvl="1"/>
            <a:r>
              <a:rPr lang="en-US" sz="800" dirty="0">
                <a:solidFill>
                  <a:schemeClr val="accent3"/>
                </a:solidFill>
              </a:rPr>
              <a:t>Migration barriers (2 levels)</a:t>
            </a:r>
          </a:p>
          <a:p>
            <a:pPr lvl="2"/>
            <a:r>
              <a:rPr lang="en-US" sz="800" dirty="0">
                <a:solidFill>
                  <a:schemeClr val="accent3"/>
                </a:solidFill>
              </a:rPr>
              <a:t>No migration barriers (MO): </a:t>
            </a:r>
            <a:r>
              <a:rPr lang="en-US" sz="800" dirty="0"/>
              <a:t>Low juvenile mortality rates set for all fish groups </a:t>
            </a:r>
            <a:r>
              <a:rPr lang="en-US" sz="800" dirty="0" err="1"/>
              <a:t>inlcluding</a:t>
            </a:r>
            <a:r>
              <a:rPr lang="en-US" sz="800" dirty="0"/>
              <a:t> migrators (the rate for </a:t>
            </a:r>
            <a:r>
              <a:rPr lang="en-US" sz="800" dirty="0" err="1"/>
              <a:t>for</a:t>
            </a:r>
            <a:r>
              <a:rPr lang="en-US" sz="800" dirty="0"/>
              <a:t> short and long-distance migrators = 0.01) </a:t>
            </a:r>
          </a:p>
          <a:p>
            <a:pPr lvl="2"/>
            <a:r>
              <a:rPr lang="en-US" sz="800" dirty="0">
                <a:solidFill>
                  <a:schemeClr val="accent3"/>
                </a:solidFill>
              </a:rPr>
              <a:t>Migration barriers present (M1): </a:t>
            </a:r>
            <a:r>
              <a:rPr lang="en-US" sz="800" dirty="0"/>
              <a:t>juvenile mortality parameters for migrating fish groups is increased (long distance migrators = 0.1, short distance migrators=0.07)</a:t>
            </a:r>
          </a:p>
          <a:p>
            <a:pPr lvl="8"/>
            <a:endParaRPr lang="en-US" sz="800" dirty="0"/>
          </a:p>
          <a:p>
            <a:pPr lvl="1"/>
            <a:endParaRPr lang="en-US" sz="800" dirty="0"/>
          </a:p>
        </p:txBody>
      </p:sp>
      <p:sp>
        <p:nvSpPr>
          <p:cNvPr id="2" name="TextBox 1">
            <a:extLst>
              <a:ext uri="{FF2B5EF4-FFF2-40B4-BE49-F238E27FC236}">
                <a16:creationId xmlns:a16="http://schemas.microsoft.com/office/drawing/2014/main" id="{FE6E2BBE-7C8D-4D97-A3E3-672363D4BDCD}"/>
              </a:ext>
            </a:extLst>
          </p:cNvPr>
          <p:cNvSpPr txBox="1"/>
          <p:nvPr/>
        </p:nvSpPr>
        <p:spPr>
          <a:xfrm>
            <a:off x="1943100" y="4653309"/>
            <a:ext cx="5715000" cy="461665"/>
          </a:xfrm>
          <a:prstGeom prst="rect">
            <a:avLst/>
          </a:prstGeom>
          <a:noFill/>
        </p:spPr>
        <p:txBody>
          <a:bodyPr wrap="square" rtlCol="0">
            <a:spAutoFit/>
          </a:bodyPr>
          <a:lstStyle/>
          <a:p>
            <a:pPr algn="ctr"/>
            <a:r>
              <a:rPr lang="en-US" sz="1200" i="1" dirty="0"/>
              <a:t>*Wave metrics (i.e. sin, cosine, period) were identified through a Fournier analysis of observed water levels over 30 years</a:t>
            </a:r>
          </a:p>
        </p:txBody>
      </p:sp>
    </p:spTree>
    <p:extLst>
      <p:ext uri="{BB962C8B-B14F-4D97-AF65-F5344CB8AC3E}">
        <p14:creationId xmlns:p14="http://schemas.microsoft.com/office/powerpoint/2010/main" val="26751885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48199" y="1085850"/>
            <a:ext cx="6343252" cy="3362325"/>
          </a:xfrm>
          <a:prstGeom prst="rect">
            <a:avLst/>
          </a:prstGeom>
        </p:spPr>
      </p:pic>
    </p:spTree>
    <p:extLst>
      <p:ext uri="{BB962C8B-B14F-4D97-AF65-F5344CB8AC3E}">
        <p14:creationId xmlns:p14="http://schemas.microsoft.com/office/powerpoint/2010/main" val="26231451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1480674" y="168772"/>
            <a:ext cx="5915025" cy="74562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25" b="1" dirty="0" err="1"/>
              <a:t>Tonle</a:t>
            </a:r>
            <a:r>
              <a:rPr lang="en-US" sz="2625" b="1" dirty="0"/>
              <a:t> Sap Fish Functional Groups: </a:t>
            </a:r>
          </a:p>
          <a:p>
            <a:r>
              <a:rPr lang="en-US" sz="2625" b="1" dirty="0"/>
              <a:t>Life History Strategies (3)</a:t>
            </a:r>
            <a:endParaRPr lang="en-US" sz="2625" b="1" i="1" dirty="0"/>
          </a:p>
        </p:txBody>
      </p:sp>
      <p:sp>
        <p:nvSpPr>
          <p:cNvPr id="5" name="Content Placeholder 4"/>
          <p:cNvSpPr>
            <a:spLocks noGrp="1"/>
          </p:cNvSpPr>
          <p:nvPr>
            <p:ph idx="1"/>
          </p:nvPr>
        </p:nvSpPr>
        <p:spPr>
          <a:xfrm>
            <a:off x="1771651" y="1257301"/>
            <a:ext cx="5900405" cy="3394472"/>
          </a:xfrm>
        </p:spPr>
        <p:txBody>
          <a:bodyPr>
            <a:normAutofit fontScale="40000" lnSpcReduction="20000"/>
          </a:bodyPr>
          <a:lstStyle/>
          <a:p>
            <a:r>
              <a:rPr lang="en-US" dirty="0">
                <a:solidFill>
                  <a:schemeClr val="bg2"/>
                </a:solidFill>
              </a:rPr>
              <a:t>Periodic</a:t>
            </a:r>
          </a:p>
          <a:p>
            <a:pPr lvl="1"/>
            <a:r>
              <a:rPr lang="en-US" dirty="0">
                <a:solidFill>
                  <a:schemeClr val="bg2"/>
                </a:solidFill>
              </a:rPr>
              <a:t>Synchronous episodes of spawning often occurring during periods that favor larval survivorship. </a:t>
            </a:r>
          </a:p>
          <a:p>
            <a:pPr lvl="1"/>
            <a:r>
              <a:rPr lang="en-US" dirty="0">
                <a:solidFill>
                  <a:schemeClr val="bg2"/>
                </a:solidFill>
              </a:rPr>
              <a:t>Egg size tends to be small with high larval and young of year growth rates</a:t>
            </a:r>
          </a:p>
          <a:p>
            <a:pPr lvl="1"/>
            <a:r>
              <a:rPr lang="en-US" dirty="0">
                <a:solidFill>
                  <a:schemeClr val="bg2"/>
                </a:solidFill>
              </a:rPr>
              <a:t>High spawning </a:t>
            </a:r>
            <a:r>
              <a:rPr lang="en-US" i="1" dirty="0">
                <a:solidFill>
                  <a:schemeClr val="bg2"/>
                </a:solidFill>
              </a:rPr>
              <a:t>potential</a:t>
            </a:r>
            <a:r>
              <a:rPr lang="en-US" dirty="0">
                <a:solidFill>
                  <a:schemeClr val="bg2"/>
                </a:solidFill>
              </a:rPr>
              <a:t>, however highest level of spawning is only </a:t>
            </a:r>
            <a:r>
              <a:rPr lang="en-US" i="1" dirty="0">
                <a:solidFill>
                  <a:schemeClr val="bg2"/>
                </a:solidFill>
              </a:rPr>
              <a:t>achieved</a:t>
            </a:r>
            <a:r>
              <a:rPr lang="en-US" dirty="0">
                <a:solidFill>
                  <a:schemeClr val="bg2"/>
                </a:solidFill>
              </a:rPr>
              <a:t> when optimal environmental conditions arise as a result some predictable environmental cycles </a:t>
            </a:r>
          </a:p>
          <a:p>
            <a:pPr lvl="1"/>
            <a:endParaRPr lang="en-US" dirty="0">
              <a:solidFill>
                <a:schemeClr val="bg2"/>
              </a:solidFill>
            </a:endParaRPr>
          </a:p>
          <a:p>
            <a:r>
              <a:rPr lang="en-US" dirty="0">
                <a:solidFill>
                  <a:schemeClr val="bg2"/>
                </a:solidFill>
              </a:rPr>
              <a:t>Opportunistic</a:t>
            </a:r>
          </a:p>
          <a:p>
            <a:pPr lvl="1"/>
            <a:r>
              <a:rPr lang="en-US" dirty="0">
                <a:solidFill>
                  <a:schemeClr val="bg2"/>
                </a:solidFill>
              </a:rPr>
              <a:t>Early maturation</a:t>
            </a:r>
          </a:p>
          <a:p>
            <a:pPr lvl="1"/>
            <a:r>
              <a:rPr lang="en-US" dirty="0">
                <a:solidFill>
                  <a:schemeClr val="bg2"/>
                </a:solidFill>
              </a:rPr>
              <a:t>Frequent reproduction over long spawning time periods</a:t>
            </a:r>
          </a:p>
          <a:p>
            <a:pPr lvl="1"/>
            <a:r>
              <a:rPr lang="en-US" dirty="0">
                <a:solidFill>
                  <a:schemeClr val="bg2"/>
                </a:solidFill>
              </a:rPr>
              <a:t>Rapid larval growth and high turnover, high intrinsic rate of increase</a:t>
            </a:r>
          </a:p>
          <a:p>
            <a:pPr lvl="1"/>
            <a:r>
              <a:rPr lang="en-US" dirty="0">
                <a:solidFill>
                  <a:schemeClr val="bg2"/>
                </a:solidFill>
              </a:rPr>
              <a:t>However, differ from </a:t>
            </a:r>
            <a:r>
              <a:rPr lang="en-US" i="1" dirty="0">
                <a:solidFill>
                  <a:schemeClr val="bg2"/>
                </a:solidFill>
              </a:rPr>
              <a:t>r </a:t>
            </a:r>
            <a:r>
              <a:rPr lang="en-US" dirty="0">
                <a:solidFill>
                  <a:schemeClr val="bg2"/>
                </a:solidFill>
              </a:rPr>
              <a:t>selected species in that clutch size is small</a:t>
            </a:r>
          </a:p>
          <a:p>
            <a:endParaRPr lang="en-US" dirty="0">
              <a:solidFill>
                <a:schemeClr val="bg2"/>
              </a:solidFill>
            </a:endParaRPr>
          </a:p>
          <a:p>
            <a:r>
              <a:rPr lang="en-US" dirty="0">
                <a:solidFill>
                  <a:schemeClr val="bg2"/>
                </a:solidFill>
              </a:rPr>
              <a:t>Equilibrium</a:t>
            </a:r>
          </a:p>
          <a:p>
            <a:pPr lvl="1"/>
            <a:r>
              <a:rPr lang="en-US" dirty="0">
                <a:solidFill>
                  <a:schemeClr val="bg2"/>
                </a:solidFill>
              </a:rPr>
              <a:t>Mostly consistent with </a:t>
            </a:r>
            <a:r>
              <a:rPr lang="en-US" i="1" dirty="0">
                <a:solidFill>
                  <a:schemeClr val="bg2"/>
                </a:solidFill>
              </a:rPr>
              <a:t>k </a:t>
            </a:r>
            <a:r>
              <a:rPr lang="en-US" dirty="0">
                <a:solidFill>
                  <a:schemeClr val="bg2"/>
                </a:solidFill>
              </a:rPr>
              <a:t>selected species</a:t>
            </a:r>
          </a:p>
          <a:p>
            <a:pPr lvl="1"/>
            <a:r>
              <a:rPr lang="en-US" dirty="0">
                <a:solidFill>
                  <a:schemeClr val="bg2"/>
                </a:solidFill>
              </a:rPr>
              <a:t>Large eggs and high parental care </a:t>
            </a:r>
            <a:r>
              <a:rPr lang="en-US" dirty="0">
                <a:solidFill>
                  <a:schemeClr val="bg2"/>
                </a:solidFill>
                <a:sym typeface="Wingdings"/>
              </a:rPr>
              <a:t> resulting in small clutches with higher survivorship upon maturation</a:t>
            </a:r>
          </a:p>
          <a:p>
            <a:pPr lvl="1"/>
            <a:r>
              <a:rPr lang="en-US" dirty="0">
                <a:solidFill>
                  <a:schemeClr val="bg2"/>
                </a:solidFill>
                <a:sym typeface="Wingdings"/>
              </a:rPr>
              <a:t>However, do not have to be large in size for this designation</a:t>
            </a:r>
            <a:endParaRPr lang="en-US" dirty="0">
              <a:solidFill>
                <a:schemeClr val="bg2"/>
              </a:solidFill>
            </a:endParaRPr>
          </a:p>
          <a:p>
            <a:endParaRPr lang="en-US" dirty="0">
              <a:solidFill>
                <a:schemeClr val="bg2"/>
              </a:solidFill>
            </a:endParaRPr>
          </a:p>
        </p:txBody>
      </p:sp>
      <p:sp>
        <p:nvSpPr>
          <p:cNvPr id="4" name="Rectangle 3"/>
          <p:cNvSpPr/>
          <p:nvPr/>
        </p:nvSpPr>
        <p:spPr>
          <a:xfrm>
            <a:off x="2171700" y="1943100"/>
            <a:ext cx="5500355" cy="400050"/>
          </a:xfrm>
          <a:prstGeom prst="rect">
            <a:avLst/>
          </a:prstGeom>
          <a:solidFill>
            <a:srgbClr val="FFFF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3198451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1600200" y="0"/>
            <a:ext cx="5915025" cy="74562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25" b="1" dirty="0" err="1"/>
              <a:t>Tonle</a:t>
            </a:r>
            <a:r>
              <a:rPr lang="en-US" sz="2625" b="1" dirty="0"/>
              <a:t> Sap Fish Functional Groups: </a:t>
            </a:r>
          </a:p>
          <a:p>
            <a:r>
              <a:rPr lang="en-US" sz="2625" b="1" dirty="0"/>
              <a:t>Migration Strategies (3)</a:t>
            </a:r>
          </a:p>
        </p:txBody>
      </p:sp>
      <p:sp>
        <p:nvSpPr>
          <p:cNvPr id="9" name="Content Placeholder 8"/>
          <p:cNvSpPr>
            <a:spLocks noGrp="1"/>
          </p:cNvSpPr>
          <p:nvPr>
            <p:ph idx="1"/>
          </p:nvPr>
        </p:nvSpPr>
        <p:spPr>
          <a:xfrm>
            <a:off x="4229100" y="1257301"/>
            <a:ext cx="4286250" cy="3394472"/>
          </a:xfrm>
        </p:spPr>
        <p:txBody>
          <a:bodyPr/>
          <a:lstStyle/>
          <a:p>
            <a:r>
              <a:rPr lang="en-US" dirty="0"/>
              <a:t>Long distance migrators</a:t>
            </a:r>
          </a:p>
          <a:p>
            <a:r>
              <a:rPr lang="en-US" dirty="0"/>
              <a:t>Short distance migrators</a:t>
            </a:r>
          </a:p>
          <a:p>
            <a:r>
              <a:rPr lang="en-US" dirty="0"/>
              <a:t>Resident (Lateral migrators)</a:t>
            </a: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5794" y="917898"/>
            <a:ext cx="2857500" cy="4073278"/>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29100" y="2226500"/>
            <a:ext cx="3298372" cy="2425273"/>
          </a:xfrm>
          <a:prstGeom prst="rect">
            <a:avLst/>
          </a:prstGeom>
        </p:spPr>
      </p:pic>
    </p:spTree>
    <p:extLst>
      <p:ext uri="{BB962C8B-B14F-4D97-AF65-F5344CB8AC3E}">
        <p14:creationId xmlns:p14="http://schemas.microsoft.com/office/powerpoint/2010/main" val="1806879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ctrTitle"/>
          </p:nvPr>
        </p:nvSpPr>
        <p:spPr>
          <a:xfrm>
            <a:off x="729625" y="1578550"/>
            <a:ext cx="3548400" cy="1594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2400" dirty="0"/>
              <a:t>Workshop Framework </a:t>
            </a:r>
            <a:endParaRPr sz="2400" dirty="0"/>
          </a:p>
        </p:txBody>
      </p:sp>
      <p:sp>
        <p:nvSpPr>
          <p:cNvPr id="97" name="Shape 97"/>
          <p:cNvSpPr txBox="1">
            <a:spLocks noGrp="1"/>
          </p:cNvSpPr>
          <p:nvPr>
            <p:ph type="subTitle" idx="1"/>
          </p:nvPr>
        </p:nvSpPr>
        <p:spPr>
          <a:xfrm>
            <a:off x="729626" y="3172900"/>
            <a:ext cx="3548400" cy="1342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b="1" u="sng" dirty="0"/>
              <a:t>Speakers:</a:t>
            </a:r>
          </a:p>
          <a:p>
            <a:pPr marL="0" lvl="0" indent="0">
              <a:spcBef>
                <a:spcPts val="0"/>
              </a:spcBef>
              <a:spcAft>
                <a:spcPts val="0"/>
              </a:spcAft>
              <a:buNone/>
            </a:pPr>
            <a:endParaRPr lang="en-US" dirty="0"/>
          </a:p>
          <a:p>
            <a:pPr marL="0" lvl="0" indent="0">
              <a:spcBef>
                <a:spcPts val="0"/>
              </a:spcBef>
              <a:spcAft>
                <a:spcPts val="0"/>
              </a:spcAft>
              <a:buNone/>
            </a:pPr>
            <a:r>
              <a:rPr lang="en-US" dirty="0"/>
              <a:t>Suchi Gopal</a:t>
            </a:r>
          </a:p>
          <a:p>
            <a:pPr marL="0" lvl="0" indent="0">
              <a:spcBef>
                <a:spcPts val="0"/>
              </a:spcBef>
              <a:spcAft>
                <a:spcPts val="0"/>
              </a:spcAft>
              <a:buNone/>
            </a:pPr>
            <a:r>
              <a:rPr lang="en-US" dirty="0"/>
              <a:t>Joshua Pitts</a:t>
            </a:r>
          </a:p>
          <a:p>
            <a:pPr marL="0" lvl="0" indent="0">
              <a:spcBef>
                <a:spcPts val="0"/>
              </a:spcBef>
              <a:spcAft>
                <a:spcPts val="0"/>
              </a:spcAft>
              <a:buNone/>
            </a:pPr>
            <a:endParaRPr dirty="0"/>
          </a:p>
        </p:txBody>
      </p:sp>
    </p:spTree>
    <p:extLst>
      <p:ext uri="{BB962C8B-B14F-4D97-AF65-F5344CB8AC3E}">
        <p14:creationId xmlns:p14="http://schemas.microsoft.com/office/powerpoint/2010/main" val="37525961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354" y="857252"/>
            <a:ext cx="3546044" cy="1600200"/>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2819" y="892479"/>
            <a:ext cx="3524250" cy="1637198"/>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03427" y="2895892"/>
            <a:ext cx="3546044" cy="1599965"/>
          </a:xfrm>
          <a:prstGeom prst="rect">
            <a:avLst/>
          </a:prstGeom>
        </p:spPr>
      </p:pic>
    </p:spTree>
    <p:extLst>
      <p:ext uri="{BB962C8B-B14F-4D97-AF65-F5344CB8AC3E}">
        <p14:creationId xmlns:p14="http://schemas.microsoft.com/office/powerpoint/2010/main" val="15794334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5A0836-B8DE-4679-A089-87E15ED16D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8990" y="994880"/>
            <a:ext cx="4182709" cy="1667839"/>
          </a:xfrm>
          <a:prstGeom prst="rect">
            <a:avLst/>
          </a:prstGeom>
        </p:spPr>
      </p:pic>
      <p:pic>
        <p:nvPicPr>
          <p:cNvPr id="3" name="Picture 2">
            <a:extLst>
              <a:ext uri="{FF2B5EF4-FFF2-40B4-BE49-F238E27FC236}">
                <a16:creationId xmlns:a16="http://schemas.microsoft.com/office/drawing/2014/main" id="{6C151AB9-5C18-4455-A109-A7B348DAD01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81699" y="994879"/>
            <a:ext cx="4193348" cy="1667839"/>
          </a:xfrm>
          <a:prstGeom prst="rect">
            <a:avLst/>
          </a:prstGeom>
        </p:spPr>
      </p:pic>
      <p:pic>
        <p:nvPicPr>
          <p:cNvPr id="4" name="Picture 3">
            <a:extLst>
              <a:ext uri="{FF2B5EF4-FFF2-40B4-BE49-F238E27FC236}">
                <a16:creationId xmlns:a16="http://schemas.microsoft.com/office/drawing/2014/main" id="{8DEC0D33-B189-4778-9D53-260CC19D3B8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85025" y="3028204"/>
            <a:ext cx="4193348" cy="1669478"/>
          </a:xfrm>
          <a:prstGeom prst="rect">
            <a:avLst/>
          </a:prstGeom>
        </p:spPr>
      </p:pic>
    </p:spTree>
    <p:extLst>
      <p:ext uri="{BB962C8B-B14F-4D97-AF65-F5344CB8AC3E}">
        <p14:creationId xmlns:p14="http://schemas.microsoft.com/office/powerpoint/2010/main" val="29195933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ctrTitle"/>
          </p:nvPr>
        </p:nvSpPr>
        <p:spPr>
          <a:xfrm>
            <a:off x="729625" y="1578550"/>
            <a:ext cx="3548400" cy="1594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2400" dirty="0"/>
              <a:t>Case Studies</a:t>
            </a:r>
            <a:endParaRPr sz="2400" dirty="0"/>
          </a:p>
        </p:txBody>
      </p:sp>
      <p:sp>
        <p:nvSpPr>
          <p:cNvPr id="97" name="Shape 97"/>
          <p:cNvSpPr txBox="1">
            <a:spLocks noGrp="1"/>
          </p:cNvSpPr>
          <p:nvPr>
            <p:ph type="subTitle" idx="1"/>
          </p:nvPr>
        </p:nvSpPr>
        <p:spPr>
          <a:xfrm>
            <a:off x="729626" y="3172900"/>
            <a:ext cx="3548400" cy="1342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b="1" u="sng" dirty="0"/>
              <a:t>Speakers:</a:t>
            </a:r>
          </a:p>
          <a:p>
            <a:pPr marL="0" lvl="0" indent="0">
              <a:spcBef>
                <a:spcPts val="0"/>
              </a:spcBef>
              <a:spcAft>
                <a:spcPts val="0"/>
              </a:spcAft>
              <a:buNone/>
            </a:pPr>
            <a:endParaRPr lang="en-US" dirty="0"/>
          </a:p>
          <a:p>
            <a:pPr marL="0" lvl="0" indent="0">
              <a:spcBef>
                <a:spcPts val="0"/>
              </a:spcBef>
              <a:spcAft>
                <a:spcPts val="0"/>
              </a:spcAft>
              <a:buNone/>
            </a:pPr>
            <a:r>
              <a:rPr lang="en-US" dirty="0"/>
              <a:t>Suchi Gopal</a:t>
            </a:r>
          </a:p>
          <a:p>
            <a:pPr marL="0" lvl="0" indent="0">
              <a:spcBef>
                <a:spcPts val="0"/>
              </a:spcBef>
              <a:spcAft>
                <a:spcPts val="0"/>
              </a:spcAft>
              <a:buNone/>
            </a:pPr>
            <a:r>
              <a:rPr lang="en-US" dirty="0"/>
              <a:t>Joshua Pitts</a:t>
            </a:r>
          </a:p>
          <a:p>
            <a:pPr marL="0" lvl="0" indent="0">
              <a:spcBef>
                <a:spcPts val="0"/>
              </a:spcBef>
              <a:spcAft>
                <a:spcPts val="0"/>
              </a:spcAft>
              <a:buNone/>
            </a:pPr>
            <a:endParaRPr dirty="0"/>
          </a:p>
        </p:txBody>
      </p:sp>
    </p:spTree>
    <p:extLst>
      <p:ext uri="{BB962C8B-B14F-4D97-AF65-F5344CB8AC3E}">
        <p14:creationId xmlns:p14="http://schemas.microsoft.com/office/powerpoint/2010/main" val="21160112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ctrTitle"/>
          </p:nvPr>
        </p:nvSpPr>
        <p:spPr>
          <a:xfrm>
            <a:off x="729625" y="1578550"/>
            <a:ext cx="3548400" cy="1594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2400" dirty="0"/>
              <a:t>Break</a:t>
            </a:r>
            <a:endParaRPr sz="2400" dirty="0"/>
          </a:p>
        </p:txBody>
      </p:sp>
      <p:sp>
        <p:nvSpPr>
          <p:cNvPr id="97" name="Shape 97"/>
          <p:cNvSpPr txBox="1">
            <a:spLocks noGrp="1"/>
          </p:cNvSpPr>
          <p:nvPr>
            <p:ph type="subTitle" idx="1"/>
          </p:nvPr>
        </p:nvSpPr>
        <p:spPr>
          <a:xfrm>
            <a:off x="729626" y="3172900"/>
            <a:ext cx="3548400" cy="1342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b="1" u="sng" dirty="0"/>
              <a:t>Speakers:</a:t>
            </a:r>
          </a:p>
          <a:p>
            <a:pPr marL="0" lvl="0" indent="0">
              <a:spcBef>
                <a:spcPts val="0"/>
              </a:spcBef>
              <a:spcAft>
                <a:spcPts val="0"/>
              </a:spcAft>
              <a:buNone/>
            </a:pPr>
            <a:endParaRPr lang="en-US" dirty="0"/>
          </a:p>
          <a:p>
            <a:pPr marL="0" lvl="0" indent="0">
              <a:spcBef>
                <a:spcPts val="0"/>
              </a:spcBef>
              <a:spcAft>
                <a:spcPts val="0"/>
              </a:spcAft>
              <a:buNone/>
            </a:pPr>
            <a:r>
              <a:rPr lang="en-US" dirty="0"/>
              <a:t>Suchi Gopal</a:t>
            </a:r>
          </a:p>
          <a:p>
            <a:pPr marL="0" lvl="0" indent="0">
              <a:spcBef>
                <a:spcPts val="0"/>
              </a:spcBef>
              <a:spcAft>
                <a:spcPts val="0"/>
              </a:spcAft>
              <a:buNone/>
            </a:pPr>
            <a:r>
              <a:rPr lang="en-US" dirty="0"/>
              <a:t>Joshua Pitts</a:t>
            </a:r>
          </a:p>
          <a:p>
            <a:pPr marL="0" lvl="0" indent="0">
              <a:spcBef>
                <a:spcPts val="0"/>
              </a:spcBef>
              <a:spcAft>
                <a:spcPts val="0"/>
              </a:spcAft>
              <a:buNone/>
            </a:pPr>
            <a:endParaRPr dirty="0"/>
          </a:p>
        </p:txBody>
      </p:sp>
    </p:spTree>
    <p:extLst>
      <p:ext uri="{BB962C8B-B14F-4D97-AF65-F5344CB8AC3E}">
        <p14:creationId xmlns:p14="http://schemas.microsoft.com/office/powerpoint/2010/main" val="24778454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ctrTitle"/>
          </p:nvPr>
        </p:nvSpPr>
        <p:spPr>
          <a:xfrm>
            <a:off x="729625" y="1578550"/>
            <a:ext cx="3548400" cy="1594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2400" dirty="0"/>
              <a:t>Food, Energy, Water Nexus</a:t>
            </a:r>
            <a:endParaRPr sz="2400" dirty="0"/>
          </a:p>
        </p:txBody>
      </p:sp>
      <p:sp>
        <p:nvSpPr>
          <p:cNvPr id="97" name="Shape 97"/>
          <p:cNvSpPr txBox="1">
            <a:spLocks noGrp="1"/>
          </p:cNvSpPr>
          <p:nvPr>
            <p:ph type="subTitle" idx="1"/>
          </p:nvPr>
        </p:nvSpPr>
        <p:spPr>
          <a:xfrm>
            <a:off x="729626" y="3172900"/>
            <a:ext cx="3548400" cy="1342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b="1" u="sng" dirty="0"/>
              <a:t>Speakers:</a:t>
            </a:r>
          </a:p>
          <a:p>
            <a:pPr marL="0" lvl="0" indent="0">
              <a:spcBef>
                <a:spcPts val="0"/>
              </a:spcBef>
              <a:spcAft>
                <a:spcPts val="0"/>
              </a:spcAft>
              <a:buNone/>
            </a:pPr>
            <a:endParaRPr lang="en-US" dirty="0"/>
          </a:p>
          <a:p>
            <a:pPr marL="0" lvl="0" indent="0">
              <a:spcBef>
                <a:spcPts val="0"/>
              </a:spcBef>
              <a:spcAft>
                <a:spcPts val="0"/>
              </a:spcAft>
              <a:buNone/>
            </a:pPr>
            <a:r>
              <a:rPr lang="en-US" dirty="0"/>
              <a:t>Suchi Gopal</a:t>
            </a:r>
          </a:p>
          <a:p>
            <a:pPr marL="0" lvl="0" indent="0">
              <a:spcBef>
                <a:spcPts val="0"/>
              </a:spcBef>
              <a:spcAft>
                <a:spcPts val="0"/>
              </a:spcAft>
              <a:buNone/>
            </a:pPr>
            <a:r>
              <a:rPr lang="en-US" dirty="0"/>
              <a:t>Joshua Pitts</a:t>
            </a:r>
          </a:p>
          <a:p>
            <a:pPr marL="0" lvl="0" indent="0">
              <a:spcBef>
                <a:spcPts val="0"/>
              </a:spcBef>
              <a:spcAft>
                <a:spcPts val="0"/>
              </a:spcAft>
              <a:buNone/>
            </a:pPr>
            <a:endParaRPr dirty="0"/>
          </a:p>
        </p:txBody>
      </p:sp>
      <p:pic>
        <p:nvPicPr>
          <p:cNvPr id="8194" name="Picture 2" descr="https://www.soils.org/files/images/science-policy/few.jpg">
            <a:extLst>
              <a:ext uri="{FF2B5EF4-FFF2-40B4-BE49-F238E27FC236}">
                <a16:creationId xmlns:a16="http://schemas.microsoft.com/office/drawing/2014/main" id="{EF75A8E1-F2AA-964F-BC27-FBA3FC91EFA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52056" y="1096314"/>
            <a:ext cx="3568700"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7837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830400" y="142275"/>
            <a:ext cx="7688700" cy="535200"/>
          </a:xfrm>
          <a:prstGeom prst="rect">
            <a:avLst/>
          </a:prstGeom>
        </p:spPr>
        <p:txBody>
          <a:bodyPr spcFirstLastPara="1" wrap="square" lIns="91425" tIns="91425" rIns="91425" bIns="91425" anchor="t" anchorCtr="0">
            <a:noAutofit/>
          </a:bodyPr>
          <a:lstStyle/>
          <a:p>
            <a:pPr lvl="0"/>
            <a:r>
              <a:rPr lang="en-US" sz="1800" dirty="0"/>
              <a:t>Goals of Building our Approach</a:t>
            </a:r>
            <a:endParaRPr sz="1800" dirty="0"/>
          </a:p>
        </p:txBody>
      </p:sp>
      <p:sp>
        <p:nvSpPr>
          <p:cNvPr id="104" name="Shape 104"/>
          <p:cNvSpPr txBox="1">
            <a:spLocks noGrp="1"/>
          </p:cNvSpPr>
          <p:nvPr>
            <p:ph type="sldNum" idx="12"/>
          </p:nvPr>
        </p:nvSpPr>
        <p:spPr>
          <a:xfrm>
            <a:off x="8417727" y="213076"/>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45</a:t>
            </a:fld>
            <a:endParaRPr/>
          </a:p>
        </p:txBody>
      </p:sp>
      <p:sp>
        <p:nvSpPr>
          <p:cNvPr id="106" name="Shape 106"/>
          <p:cNvSpPr txBox="1"/>
          <p:nvPr/>
        </p:nvSpPr>
        <p:spPr>
          <a:xfrm>
            <a:off x="2133600" y="4832525"/>
            <a:ext cx="4876800" cy="2271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888888"/>
              </a:buClr>
              <a:buSzPts val="900"/>
              <a:buFont typeface="Arial"/>
              <a:buNone/>
            </a:pPr>
            <a:r>
              <a:rPr lang="en" sz="900" b="0" i="0" u="none" strike="noStrike" cap="none">
                <a:solidFill>
                  <a:srgbClr val="434343"/>
                </a:solidFill>
                <a:latin typeface="Arial"/>
                <a:ea typeface="Arial"/>
                <a:cs typeface="Arial"/>
                <a:sym typeface="Arial"/>
              </a:rPr>
              <a:t>Proprietary and Confidential</a:t>
            </a:r>
            <a:endParaRPr sz="900">
              <a:solidFill>
                <a:srgbClr val="434343"/>
              </a:solidFill>
            </a:endParaRPr>
          </a:p>
        </p:txBody>
      </p:sp>
      <p:sp>
        <p:nvSpPr>
          <p:cNvPr id="6" name="Content Placeholder 13">
            <a:extLst>
              <a:ext uri="{FF2B5EF4-FFF2-40B4-BE49-F238E27FC236}">
                <a16:creationId xmlns:a16="http://schemas.microsoft.com/office/drawing/2014/main" id="{62C9CAA6-AE2D-194C-AAD9-A65674F05646}"/>
              </a:ext>
            </a:extLst>
          </p:cNvPr>
          <p:cNvSpPr>
            <a:spLocks noGrp="1"/>
          </p:cNvSpPr>
          <p:nvPr/>
        </p:nvSpPr>
        <p:spPr>
          <a:xfrm>
            <a:off x="82947" y="880264"/>
            <a:ext cx="4708574" cy="51997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mj-lt"/>
              <a:buAutoNum type="arabicPeriod"/>
            </a:pPr>
            <a:endParaRPr lang="en-US" sz="1800" dirty="0"/>
          </a:p>
          <a:p>
            <a:pPr marL="457200" indent="-457200">
              <a:buFont typeface="+mj-lt"/>
              <a:buAutoNum type="arabicPeriod"/>
            </a:pPr>
            <a:r>
              <a:rPr lang="en-US" sz="1800" dirty="0"/>
              <a:t>Develop and apply computational methodologies, e.g</a:t>
            </a:r>
            <a:r>
              <a:rPr lang="en-US" sz="1800" i="1" dirty="0">
                <a:solidFill>
                  <a:srgbClr val="00B0F0"/>
                </a:solidFill>
              </a:rPr>
              <a:t>. </a:t>
            </a:r>
            <a:r>
              <a:rPr lang="en-US" sz="1800" i="1" dirty="0">
                <a:solidFill>
                  <a:schemeClr val="accent6">
                    <a:lumMod val="75000"/>
                  </a:schemeClr>
                </a:solidFill>
              </a:rPr>
              <a:t>improved algorithms </a:t>
            </a:r>
            <a:r>
              <a:rPr lang="en-US" sz="1800" dirty="0"/>
              <a:t>to integrate different types of data (scales, sensors, types), understand system flows, &amp; interactions;</a:t>
            </a:r>
          </a:p>
          <a:p>
            <a:pPr marL="457200" indent="-457200">
              <a:buFont typeface="+mj-lt"/>
              <a:buAutoNum type="arabicPeriod"/>
            </a:pPr>
            <a:r>
              <a:rPr lang="en-US" sz="1800" dirty="0"/>
              <a:t>Create models to understand the </a:t>
            </a:r>
            <a:r>
              <a:rPr lang="en-US" sz="1800" i="1" dirty="0">
                <a:solidFill>
                  <a:schemeClr val="accent6">
                    <a:lumMod val="75000"/>
                  </a:schemeClr>
                </a:solidFill>
              </a:rPr>
              <a:t>coupled human-natural system; </a:t>
            </a:r>
          </a:p>
          <a:p>
            <a:pPr marL="457200" indent="-457200">
              <a:buFont typeface="+mj-lt"/>
              <a:buAutoNum type="arabicPeriod"/>
            </a:pPr>
            <a:r>
              <a:rPr lang="en-US" sz="1800" dirty="0"/>
              <a:t>Translate findings into a user-friendly </a:t>
            </a:r>
            <a:r>
              <a:rPr lang="en-US" sz="1800" i="1" dirty="0">
                <a:solidFill>
                  <a:schemeClr val="accent6">
                    <a:lumMod val="75000"/>
                  </a:schemeClr>
                </a:solidFill>
              </a:rPr>
              <a:t>decision tool </a:t>
            </a:r>
            <a:r>
              <a:rPr lang="en-US" sz="1800" dirty="0"/>
              <a:t>that supports cyber-human-natural system resource management. </a:t>
            </a:r>
          </a:p>
        </p:txBody>
      </p:sp>
      <p:pic>
        <p:nvPicPr>
          <p:cNvPr id="7" name="Picture 6">
            <a:extLst>
              <a:ext uri="{FF2B5EF4-FFF2-40B4-BE49-F238E27FC236}">
                <a16:creationId xmlns:a16="http://schemas.microsoft.com/office/drawing/2014/main" id="{F5F74DBD-C834-8C43-B8CD-0405AE8CB8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30591" y="2206968"/>
            <a:ext cx="988764" cy="1247399"/>
          </a:xfrm>
          <a:prstGeom prst="rect">
            <a:avLst/>
          </a:prstGeom>
        </p:spPr>
      </p:pic>
      <p:pic>
        <p:nvPicPr>
          <p:cNvPr id="8" name="Picture 7">
            <a:extLst>
              <a:ext uri="{FF2B5EF4-FFF2-40B4-BE49-F238E27FC236}">
                <a16:creationId xmlns:a16="http://schemas.microsoft.com/office/drawing/2014/main" id="{340678D5-F99B-CC42-946D-DC257A26F7C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27467" y="810256"/>
            <a:ext cx="1473014" cy="824888"/>
          </a:xfrm>
          <a:prstGeom prst="rect">
            <a:avLst/>
          </a:prstGeom>
        </p:spPr>
      </p:pic>
      <p:pic>
        <p:nvPicPr>
          <p:cNvPr id="9" name="Picture 8">
            <a:extLst>
              <a:ext uri="{FF2B5EF4-FFF2-40B4-BE49-F238E27FC236}">
                <a16:creationId xmlns:a16="http://schemas.microsoft.com/office/drawing/2014/main" id="{6765B736-7CB4-9D42-AF7B-3341C619E7F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16562" y="1279807"/>
            <a:ext cx="2121405" cy="1834276"/>
          </a:xfrm>
          <a:prstGeom prst="rect">
            <a:avLst/>
          </a:prstGeom>
        </p:spPr>
      </p:pic>
      <p:pic>
        <p:nvPicPr>
          <p:cNvPr id="11" name="Picture 10">
            <a:extLst>
              <a:ext uri="{FF2B5EF4-FFF2-40B4-BE49-F238E27FC236}">
                <a16:creationId xmlns:a16="http://schemas.microsoft.com/office/drawing/2014/main" id="{13162321-48AF-D842-974A-3F84993B887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45704" y="1091173"/>
            <a:ext cx="2490314" cy="2034849"/>
          </a:xfrm>
          <a:prstGeom prst="rect">
            <a:avLst/>
          </a:prstGeom>
        </p:spPr>
      </p:pic>
      <p:pic>
        <p:nvPicPr>
          <p:cNvPr id="12" name="Picture 11">
            <a:extLst>
              <a:ext uri="{FF2B5EF4-FFF2-40B4-BE49-F238E27FC236}">
                <a16:creationId xmlns:a16="http://schemas.microsoft.com/office/drawing/2014/main" id="{7A7D4F18-3639-4741-9744-D1DB10FF147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43494" y="2538897"/>
            <a:ext cx="2532613" cy="2062037"/>
          </a:xfrm>
          <a:prstGeom prst="rect">
            <a:avLst/>
          </a:prstGeom>
        </p:spPr>
      </p:pic>
      <p:cxnSp>
        <p:nvCxnSpPr>
          <p:cNvPr id="15" name="Elbow Connector 14">
            <a:extLst>
              <a:ext uri="{FF2B5EF4-FFF2-40B4-BE49-F238E27FC236}">
                <a16:creationId xmlns:a16="http://schemas.microsoft.com/office/drawing/2014/main" id="{45287BE8-36B3-AF49-8DA3-73747221C4DA}"/>
              </a:ext>
            </a:extLst>
          </p:cNvPr>
          <p:cNvCxnSpPr/>
          <p:nvPr/>
        </p:nvCxnSpPr>
        <p:spPr>
          <a:xfrm>
            <a:off x="4557381" y="3480147"/>
            <a:ext cx="730757" cy="384958"/>
          </a:xfrm>
          <a:prstGeom prst="bentConnector3">
            <a:avLst/>
          </a:prstGeom>
          <a:ln w="76200" cmpd="sng">
            <a:solidFill>
              <a:schemeClr val="accent5">
                <a:lumMod val="75000"/>
              </a:schemeClr>
            </a:solidFill>
            <a:tailEnd type="triangle" w="med" len="sm"/>
          </a:ln>
        </p:spPr>
        <p:style>
          <a:lnRef idx="2">
            <a:schemeClr val="dk1"/>
          </a:lnRef>
          <a:fillRef idx="0">
            <a:schemeClr val="dk1"/>
          </a:fillRef>
          <a:effectRef idx="1">
            <a:schemeClr val="dk1"/>
          </a:effectRef>
          <a:fontRef idx="minor">
            <a:schemeClr val="tx1"/>
          </a:fontRef>
        </p:style>
      </p:cxnSp>
      <p:sp>
        <p:nvSpPr>
          <p:cNvPr id="16" name="Slide Number Placeholder 20">
            <a:extLst>
              <a:ext uri="{FF2B5EF4-FFF2-40B4-BE49-F238E27FC236}">
                <a16:creationId xmlns:a16="http://schemas.microsoft.com/office/drawing/2014/main" id="{0A54C040-BAFD-1A4E-B7C7-CFBE879ABE8D}"/>
              </a:ext>
            </a:extLst>
          </p:cNvPr>
          <p:cNvSpPr>
            <a:spLocks noGrp="1"/>
          </p:cNvSpPr>
          <p:nvPr/>
        </p:nvSpPr>
        <p:spPr>
          <a:xfrm>
            <a:off x="6491770" y="55228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808B5E4-6472-6D49-A5BC-D28AD9BCC415}" type="slidenum">
              <a:rPr lang="en-US" sz="1050" smtClean="0"/>
              <a:pPr/>
              <a:t>45</a:t>
            </a:fld>
            <a:endParaRPr lang="en-US" sz="1050"/>
          </a:p>
        </p:txBody>
      </p:sp>
    </p:spTree>
    <p:extLst>
      <p:ext uri="{BB962C8B-B14F-4D97-AF65-F5344CB8AC3E}">
        <p14:creationId xmlns:p14="http://schemas.microsoft.com/office/powerpoint/2010/main" val="11468780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830400" y="142275"/>
            <a:ext cx="7688700" cy="535200"/>
          </a:xfrm>
          <a:prstGeom prst="rect">
            <a:avLst/>
          </a:prstGeom>
        </p:spPr>
        <p:txBody>
          <a:bodyPr spcFirstLastPara="1" wrap="square" lIns="91425" tIns="91425" rIns="91425" bIns="91425" anchor="t" anchorCtr="0">
            <a:noAutofit/>
          </a:bodyPr>
          <a:lstStyle/>
          <a:p>
            <a:pPr lvl="0"/>
            <a:r>
              <a:rPr lang="en-US" sz="1800" dirty="0"/>
              <a:t>Data for Food Security</a:t>
            </a:r>
            <a:endParaRPr sz="1800" dirty="0"/>
          </a:p>
        </p:txBody>
      </p:sp>
      <p:sp>
        <p:nvSpPr>
          <p:cNvPr id="104" name="Shape 104"/>
          <p:cNvSpPr txBox="1">
            <a:spLocks noGrp="1"/>
          </p:cNvSpPr>
          <p:nvPr>
            <p:ph type="sldNum" idx="12"/>
          </p:nvPr>
        </p:nvSpPr>
        <p:spPr>
          <a:xfrm>
            <a:off x="8417727" y="213076"/>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46</a:t>
            </a:fld>
            <a:endParaRPr/>
          </a:p>
        </p:txBody>
      </p:sp>
      <p:sp>
        <p:nvSpPr>
          <p:cNvPr id="106" name="Shape 106"/>
          <p:cNvSpPr txBox="1"/>
          <p:nvPr/>
        </p:nvSpPr>
        <p:spPr>
          <a:xfrm>
            <a:off x="2133600" y="4832525"/>
            <a:ext cx="4876800" cy="2271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888888"/>
              </a:buClr>
              <a:buSzPts val="900"/>
              <a:buFont typeface="Arial"/>
              <a:buNone/>
            </a:pPr>
            <a:r>
              <a:rPr lang="en" sz="900" b="0" i="0" u="none" strike="noStrike" cap="none">
                <a:solidFill>
                  <a:srgbClr val="434343"/>
                </a:solidFill>
                <a:latin typeface="Arial"/>
                <a:ea typeface="Arial"/>
                <a:cs typeface="Arial"/>
                <a:sym typeface="Arial"/>
              </a:rPr>
              <a:t>Proprietary and Confidential</a:t>
            </a:r>
            <a:endParaRPr sz="900">
              <a:solidFill>
                <a:srgbClr val="434343"/>
              </a:solidFill>
            </a:endParaRPr>
          </a:p>
        </p:txBody>
      </p:sp>
      <p:sp>
        <p:nvSpPr>
          <p:cNvPr id="16" name="Slide Number Placeholder 20">
            <a:extLst>
              <a:ext uri="{FF2B5EF4-FFF2-40B4-BE49-F238E27FC236}">
                <a16:creationId xmlns:a16="http://schemas.microsoft.com/office/drawing/2014/main" id="{0A54C040-BAFD-1A4E-B7C7-CFBE879ABE8D}"/>
              </a:ext>
            </a:extLst>
          </p:cNvPr>
          <p:cNvSpPr>
            <a:spLocks noGrp="1"/>
          </p:cNvSpPr>
          <p:nvPr/>
        </p:nvSpPr>
        <p:spPr>
          <a:xfrm>
            <a:off x="6491770" y="55228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808B5E4-6472-6D49-A5BC-D28AD9BCC415}" type="slidenum">
              <a:rPr lang="en-US" sz="1050" smtClean="0"/>
              <a:pPr/>
              <a:t>46</a:t>
            </a:fld>
            <a:endParaRPr lang="en-US" sz="1050"/>
          </a:p>
        </p:txBody>
      </p:sp>
      <p:sp>
        <p:nvSpPr>
          <p:cNvPr id="13" name="TextBox 12">
            <a:extLst>
              <a:ext uri="{FF2B5EF4-FFF2-40B4-BE49-F238E27FC236}">
                <a16:creationId xmlns:a16="http://schemas.microsoft.com/office/drawing/2014/main" id="{3CE92B47-C60D-154E-9AF6-5340868E3527}"/>
              </a:ext>
            </a:extLst>
          </p:cNvPr>
          <p:cNvSpPr txBox="1"/>
          <p:nvPr/>
        </p:nvSpPr>
        <p:spPr>
          <a:xfrm>
            <a:off x="5140778" y="868754"/>
            <a:ext cx="3739243" cy="4216539"/>
          </a:xfrm>
          <a:prstGeom prst="rect">
            <a:avLst/>
          </a:prstGeom>
          <a:noFill/>
        </p:spPr>
        <p:txBody>
          <a:bodyPr wrap="square" rtlCol="0">
            <a:spAutoFit/>
          </a:bodyPr>
          <a:lstStyle/>
          <a:p>
            <a:r>
              <a:rPr lang="en-US" sz="2400" dirty="0">
                <a:solidFill>
                  <a:srgbClr val="00B0F0"/>
                </a:solidFill>
                <a:latin typeface="Arial" panose="020B0604020202020204" pitchFamily="34" charset="0"/>
                <a:cs typeface="Arial" panose="020B0604020202020204" pitchFamily="34" charset="0"/>
              </a:rPr>
              <a:t>The components of food security include:</a:t>
            </a:r>
          </a:p>
          <a:p>
            <a:pPr marL="285750" indent="-285750">
              <a:buFont typeface="Arial" panose="020B0604020202020204" pitchFamily="34" charset="0"/>
              <a:buChar char="•"/>
            </a:pPr>
            <a:r>
              <a:rPr lang="en-US" sz="2000" dirty="0"/>
              <a:t>Crops grown </a:t>
            </a:r>
          </a:p>
          <a:p>
            <a:pPr marL="285750" indent="-285750">
              <a:buFont typeface="Arial" panose="020B0604020202020204" pitchFamily="34" charset="0"/>
              <a:buChar char="•"/>
            </a:pPr>
            <a:r>
              <a:rPr lang="en-US" sz="2000" dirty="0"/>
              <a:t>Family consumption patterns</a:t>
            </a:r>
          </a:p>
          <a:p>
            <a:pPr marL="285750" indent="-285750">
              <a:buFont typeface="Arial" panose="020B0604020202020204" pitchFamily="34" charset="0"/>
              <a:buChar char="•"/>
            </a:pPr>
            <a:r>
              <a:rPr lang="en-US" sz="2000" dirty="0"/>
              <a:t>Fishing consumption</a:t>
            </a:r>
          </a:p>
          <a:p>
            <a:pPr marL="285750" indent="-285750">
              <a:buFont typeface="Arial" panose="020B0604020202020204" pitchFamily="34" charset="0"/>
              <a:buChar char="•"/>
            </a:pPr>
            <a:r>
              <a:rPr lang="en-US" sz="2000" dirty="0"/>
              <a:t>Small farmers</a:t>
            </a:r>
          </a:p>
          <a:p>
            <a:pPr marL="285750" indent="-285750">
              <a:buFont typeface="Arial" panose="020B0604020202020204" pitchFamily="34" charset="0"/>
              <a:buChar char="•"/>
            </a:pPr>
            <a:r>
              <a:rPr lang="en-US" sz="2000" dirty="0"/>
              <a:t>Livestock</a:t>
            </a:r>
          </a:p>
          <a:p>
            <a:pPr marL="285750" indent="-285750">
              <a:buFont typeface="Arial" panose="020B0604020202020204" pitchFamily="34" charset="0"/>
              <a:buChar char="•"/>
            </a:pPr>
            <a:r>
              <a:rPr lang="en-US" sz="2000" dirty="0"/>
              <a:t>Population density</a:t>
            </a:r>
          </a:p>
          <a:p>
            <a:pPr marL="285750" indent="-285750">
              <a:buFont typeface="Arial" panose="020B0604020202020204" pitchFamily="34" charset="0"/>
              <a:buChar char="•"/>
            </a:pPr>
            <a:r>
              <a:rPr lang="en-US" sz="2000" dirty="0"/>
              <a:t>Size of the household etc.</a:t>
            </a:r>
          </a:p>
          <a:p>
            <a:pPr marL="285750" indent="-285750">
              <a:buFont typeface="Arial" panose="020B0604020202020204" pitchFamily="34" charset="0"/>
              <a:buChar char="•"/>
            </a:pPr>
            <a:r>
              <a:rPr lang="en-US" sz="2000" dirty="0"/>
              <a:t>Vulnerability to Climate Change</a:t>
            </a:r>
          </a:p>
          <a:p>
            <a:pPr marL="285750" indent="-285750">
              <a:buFont typeface="Arial" panose="020B0604020202020204" pitchFamily="34" charset="0"/>
              <a:buChar char="•"/>
            </a:pPr>
            <a:endParaRPr lang="en-US" sz="2000" dirty="0"/>
          </a:p>
          <a:p>
            <a:endParaRPr lang="en-US" sz="2000" dirty="0">
              <a:solidFill>
                <a:srgbClr val="000000">
                  <a:lumMod val="75000"/>
                  <a:lumOff val="25000"/>
                </a:srgbClr>
              </a:solidFill>
              <a:latin typeface="Arial" panose="020B0604020202020204" pitchFamily="34" charset="0"/>
              <a:cs typeface="Arial" panose="020B0604020202020204" pitchFamily="34" charset="0"/>
            </a:endParaRPr>
          </a:p>
          <a:p>
            <a:endParaRPr lang="en-US" sz="2000" dirty="0">
              <a:solidFill>
                <a:srgbClr val="000000">
                  <a:lumMod val="75000"/>
                  <a:lumOff val="25000"/>
                </a:srgbClr>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89A93F7E-C427-C341-9FF5-4ACAB4A318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074" y="973096"/>
            <a:ext cx="3951665" cy="2709156"/>
          </a:xfrm>
          <a:prstGeom prst="rect">
            <a:avLst/>
          </a:prstGeom>
          <a:ln w="38100">
            <a:solidFill>
              <a:schemeClr val="accent5">
                <a:lumMod val="75000"/>
              </a:schemeClr>
            </a:solidFill>
          </a:ln>
        </p:spPr>
      </p:pic>
      <p:pic>
        <p:nvPicPr>
          <p:cNvPr id="18" name="Picture 17">
            <a:extLst>
              <a:ext uri="{FF2B5EF4-FFF2-40B4-BE49-F238E27FC236}">
                <a16:creationId xmlns:a16="http://schemas.microsoft.com/office/drawing/2014/main" id="{739191C5-C23B-BF49-B19F-8780CB2B51F9}"/>
              </a:ext>
            </a:extLst>
          </p:cNvPr>
          <p:cNvPicPr>
            <a:picLocks noChangeAspect="1"/>
          </p:cNvPicPr>
          <p:nvPr/>
        </p:nvPicPr>
        <p:blipFill>
          <a:blip r:embed="rId4"/>
          <a:stretch>
            <a:fillRect/>
          </a:stretch>
        </p:blipFill>
        <p:spPr>
          <a:xfrm>
            <a:off x="191074" y="3206543"/>
            <a:ext cx="2438400" cy="1819275"/>
          </a:xfrm>
          <a:prstGeom prst="rect">
            <a:avLst/>
          </a:prstGeom>
        </p:spPr>
      </p:pic>
      <p:pic>
        <p:nvPicPr>
          <p:cNvPr id="17" name="Picture 16">
            <a:extLst>
              <a:ext uri="{FF2B5EF4-FFF2-40B4-BE49-F238E27FC236}">
                <a16:creationId xmlns:a16="http://schemas.microsoft.com/office/drawing/2014/main" id="{C7112E86-B38D-624B-AE82-585AAEF893AD}"/>
              </a:ext>
            </a:extLst>
          </p:cNvPr>
          <p:cNvPicPr>
            <a:picLocks noChangeAspect="1"/>
          </p:cNvPicPr>
          <p:nvPr/>
        </p:nvPicPr>
        <p:blipFill>
          <a:blip r:embed="rId5"/>
          <a:stretch>
            <a:fillRect/>
          </a:stretch>
        </p:blipFill>
        <p:spPr>
          <a:xfrm>
            <a:off x="2629474" y="3081965"/>
            <a:ext cx="2524125" cy="1819275"/>
          </a:xfrm>
          <a:prstGeom prst="rect">
            <a:avLst/>
          </a:prstGeom>
        </p:spPr>
      </p:pic>
    </p:spTree>
    <p:extLst>
      <p:ext uri="{BB962C8B-B14F-4D97-AF65-F5344CB8AC3E}">
        <p14:creationId xmlns:p14="http://schemas.microsoft.com/office/powerpoint/2010/main" val="70993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830400" y="142275"/>
            <a:ext cx="7688700" cy="535200"/>
          </a:xfrm>
          <a:prstGeom prst="rect">
            <a:avLst/>
          </a:prstGeom>
        </p:spPr>
        <p:txBody>
          <a:bodyPr spcFirstLastPara="1" wrap="square" lIns="91425" tIns="91425" rIns="91425" bIns="91425" anchor="t" anchorCtr="0">
            <a:noAutofit/>
          </a:bodyPr>
          <a:lstStyle/>
          <a:p>
            <a:pPr lvl="0"/>
            <a:r>
              <a:rPr lang="en-US" sz="1800" dirty="0"/>
              <a:t>Data for Water Security</a:t>
            </a:r>
            <a:endParaRPr sz="1800" dirty="0"/>
          </a:p>
        </p:txBody>
      </p:sp>
      <p:sp>
        <p:nvSpPr>
          <p:cNvPr id="104" name="Shape 104"/>
          <p:cNvSpPr txBox="1">
            <a:spLocks noGrp="1"/>
          </p:cNvSpPr>
          <p:nvPr>
            <p:ph type="sldNum" idx="12"/>
          </p:nvPr>
        </p:nvSpPr>
        <p:spPr>
          <a:xfrm>
            <a:off x="8417727" y="213076"/>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47</a:t>
            </a:fld>
            <a:endParaRPr/>
          </a:p>
        </p:txBody>
      </p:sp>
      <p:sp>
        <p:nvSpPr>
          <p:cNvPr id="106" name="Shape 106"/>
          <p:cNvSpPr txBox="1"/>
          <p:nvPr/>
        </p:nvSpPr>
        <p:spPr>
          <a:xfrm>
            <a:off x="2133600" y="4832525"/>
            <a:ext cx="4876800" cy="2271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888888"/>
              </a:buClr>
              <a:buSzPts val="900"/>
              <a:buFont typeface="Arial"/>
              <a:buNone/>
            </a:pPr>
            <a:r>
              <a:rPr lang="en" sz="900" b="0" i="0" u="none" strike="noStrike" cap="none">
                <a:solidFill>
                  <a:srgbClr val="434343"/>
                </a:solidFill>
                <a:latin typeface="Arial"/>
                <a:ea typeface="Arial"/>
                <a:cs typeface="Arial"/>
                <a:sym typeface="Arial"/>
              </a:rPr>
              <a:t>Proprietary and Confidential</a:t>
            </a:r>
            <a:endParaRPr sz="900">
              <a:solidFill>
                <a:srgbClr val="434343"/>
              </a:solidFill>
            </a:endParaRPr>
          </a:p>
        </p:txBody>
      </p:sp>
      <p:sp>
        <p:nvSpPr>
          <p:cNvPr id="16" name="Slide Number Placeholder 20">
            <a:extLst>
              <a:ext uri="{FF2B5EF4-FFF2-40B4-BE49-F238E27FC236}">
                <a16:creationId xmlns:a16="http://schemas.microsoft.com/office/drawing/2014/main" id="{0A54C040-BAFD-1A4E-B7C7-CFBE879ABE8D}"/>
              </a:ext>
            </a:extLst>
          </p:cNvPr>
          <p:cNvSpPr>
            <a:spLocks noGrp="1"/>
          </p:cNvSpPr>
          <p:nvPr/>
        </p:nvSpPr>
        <p:spPr>
          <a:xfrm>
            <a:off x="6491770" y="55228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808B5E4-6472-6D49-A5BC-D28AD9BCC415}" type="slidenum">
              <a:rPr lang="en-US" sz="1050" smtClean="0"/>
              <a:pPr/>
              <a:t>47</a:t>
            </a:fld>
            <a:endParaRPr lang="en-US" sz="1050"/>
          </a:p>
        </p:txBody>
      </p:sp>
      <p:sp>
        <p:nvSpPr>
          <p:cNvPr id="10" name="TextBox 9">
            <a:extLst>
              <a:ext uri="{FF2B5EF4-FFF2-40B4-BE49-F238E27FC236}">
                <a16:creationId xmlns:a16="http://schemas.microsoft.com/office/drawing/2014/main" id="{A39D3BCE-6FF8-3344-89D2-01C4F5BAE480}"/>
              </a:ext>
            </a:extLst>
          </p:cNvPr>
          <p:cNvSpPr txBox="1"/>
          <p:nvPr/>
        </p:nvSpPr>
        <p:spPr>
          <a:xfrm>
            <a:off x="5404757" y="895057"/>
            <a:ext cx="3739243" cy="4616648"/>
          </a:xfrm>
          <a:prstGeom prst="rect">
            <a:avLst/>
          </a:prstGeom>
          <a:noFill/>
        </p:spPr>
        <p:txBody>
          <a:bodyPr wrap="square" rtlCol="0">
            <a:spAutoFit/>
          </a:bodyPr>
          <a:lstStyle/>
          <a:p>
            <a:r>
              <a:rPr lang="en-US" sz="2400" dirty="0">
                <a:solidFill>
                  <a:schemeClr val="accent5">
                    <a:lumMod val="75000"/>
                  </a:schemeClr>
                </a:solidFill>
                <a:latin typeface="Arial" panose="020B0604020202020204" pitchFamily="34" charset="0"/>
                <a:cs typeface="Arial" panose="020B0604020202020204" pitchFamily="34" charset="0"/>
              </a:rPr>
              <a:t>The components of water security (World Resource Institute) include:</a:t>
            </a:r>
          </a:p>
          <a:p>
            <a:pPr marL="285750" indent="-285750">
              <a:buFont typeface="Arial" panose="020B0604020202020204" pitchFamily="34" charset="0"/>
              <a:buChar char="•"/>
            </a:pPr>
            <a:r>
              <a:rPr lang="en-US" dirty="0"/>
              <a:t>Total water withdrawal</a:t>
            </a:r>
          </a:p>
          <a:p>
            <a:pPr marL="285750" lvl="0" indent="-285750">
              <a:buFont typeface="Arial" panose="020B0604020202020204" pitchFamily="34" charset="0"/>
              <a:buChar char="•"/>
            </a:pPr>
            <a:r>
              <a:rPr lang="en-US" dirty="0"/>
              <a:t>Consumptive and non-consumptive use</a:t>
            </a:r>
          </a:p>
          <a:p>
            <a:pPr marL="285750" lvl="0" indent="-285750">
              <a:buFont typeface="Arial" panose="020B0604020202020204" pitchFamily="34" charset="0"/>
              <a:buChar char="•"/>
            </a:pPr>
            <a:r>
              <a:rPr lang="en-US" dirty="0"/>
              <a:t>Total blue water (</a:t>
            </a:r>
            <a:r>
              <a:rPr lang="en-US" dirty="0" err="1"/>
              <a:t>Bt</a:t>
            </a:r>
            <a:r>
              <a:rPr lang="en-US" dirty="0"/>
              <a:t>)</a:t>
            </a:r>
          </a:p>
          <a:p>
            <a:pPr marL="285750" lvl="0" indent="-285750">
              <a:buFont typeface="Arial" panose="020B0604020202020204" pitchFamily="34" charset="0"/>
              <a:buChar char="•"/>
            </a:pPr>
            <a:r>
              <a:rPr lang="en-US" dirty="0"/>
              <a:t>Available blue water (Ba)</a:t>
            </a:r>
          </a:p>
          <a:p>
            <a:pPr marL="285750" lvl="0" indent="-285750">
              <a:buFont typeface="Arial" panose="020B0604020202020204" pitchFamily="34" charset="0"/>
              <a:buChar char="•"/>
            </a:pPr>
            <a:r>
              <a:rPr lang="en-US" dirty="0"/>
              <a:t>Baseline water stress</a:t>
            </a:r>
          </a:p>
          <a:p>
            <a:pPr marL="285750" lvl="0" indent="-285750">
              <a:buFont typeface="Arial" panose="020B0604020202020204" pitchFamily="34" charset="0"/>
              <a:buChar char="•"/>
            </a:pPr>
            <a:r>
              <a:rPr lang="en-US" dirty="0"/>
              <a:t>Inter-annual variability</a:t>
            </a:r>
          </a:p>
          <a:p>
            <a:pPr marL="285750" lvl="0" indent="-285750">
              <a:buFont typeface="Arial" panose="020B0604020202020204" pitchFamily="34" charset="0"/>
              <a:buChar char="•"/>
            </a:pPr>
            <a:r>
              <a:rPr lang="en-US" dirty="0"/>
              <a:t>Seasonal variability.</a:t>
            </a:r>
          </a:p>
          <a:p>
            <a:pPr marL="285750" lvl="0" indent="-285750">
              <a:buFont typeface="Arial" panose="020B0604020202020204" pitchFamily="34" charset="0"/>
              <a:buChar char="•"/>
            </a:pPr>
            <a:r>
              <a:rPr lang="en-US" dirty="0"/>
              <a:t>Flood occurrence.</a:t>
            </a:r>
          </a:p>
          <a:p>
            <a:pPr marL="285750" lvl="0" indent="-285750">
              <a:buFont typeface="Arial" panose="020B0604020202020204" pitchFamily="34" charset="0"/>
              <a:buChar char="•"/>
            </a:pPr>
            <a:r>
              <a:rPr lang="en-US" dirty="0"/>
              <a:t>Drought severity…</a:t>
            </a:r>
          </a:p>
          <a:p>
            <a:pPr marL="285750" lvl="0" indent="-285750">
              <a:buFont typeface="Arial" panose="020B0604020202020204" pitchFamily="34" charset="0"/>
              <a:buChar char="•"/>
            </a:pPr>
            <a:r>
              <a:rPr lang="en-US" dirty="0"/>
              <a:t>Upstream storage</a:t>
            </a:r>
          </a:p>
          <a:p>
            <a:pPr marL="285750" lvl="0" indent="-285750">
              <a:buFont typeface="Arial" panose="020B0604020202020204" pitchFamily="34" charset="0"/>
              <a:buChar char="•"/>
            </a:pPr>
            <a:r>
              <a:rPr lang="en-US" dirty="0"/>
              <a:t>Groundwater stress </a:t>
            </a:r>
          </a:p>
          <a:p>
            <a:pPr marL="285750" lvl="0" indent="-285750">
              <a:buFont typeface="Arial" panose="020B0604020202020204" pitchFamily="34" charset="0"/>
              <a:buChar char="•"/>
            </a:pPr>
            <a:r>
              <a:rPr lang="en-US" dirty="0"/>
              <a:t>Return flow ratio</a:t>
            </a:r>
          </a:p>
          <a:p>
            <a:pPr marL="285750" lvl="0" indent="-285750">
              <a:buFont typeface="Arial" panose="020B0604020202020204" pitchFamily="34" charset="0"/>
              <a:buChar char="•"/>
            </a:pPr>
            <a:r>
              <a:rPr lang="en-US" dirty="0"/>
              <a:t>Upstream protected land</a:t>
            </a:r>
          </a:p>
          <a:p>
            <a:endParaRPr lang="en-US" sz="2000" dirty="0">
              <a:solidFill>
                <a:srgbClr val="000000">
                  <a:lumMod val="75000"/>
                  <a:lumOff val="25000"/>
                </a:srgbClr>
              </a:solidFill>
              <a:latin typeface="Arial" panose="020B0604020202020204" pitchFamily="34" charset="0"/>
              <a:cs typeface="Arial" panose="020B0604020202020204" pitchFamily="34" charset="0"/>
            </a:endParaRPr>
          </a:p>
          <a:p>
            <a:endParaRPr lang="en-US" sz="2000" dirty="0">
              <a:solidFill>
                <a:srgbClr val="000000">
                  <a:lumMod val="75000"/>
                  <a:lumOff val="25000"/>
                </a:srgbClr>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B87328E1-4E93-574B-BA9A-3F7E36D6BE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1454" y="945078"/>
            <a:ext cx="4820365" cy="3278425"/>
          </a:xfrm>
          <a:prstGeom prst="rect">
            <a:avLst/>
          </a:prstGeom>
          <a:ln w="38100">
            <a:solidFill>
              <a:schemeClr val="accent5">
                <a:lumMod val="75000"/>
              </a:schemeClr>
            </a:solidFill>
          </a:ln>
        </p:spPr>
      </p:pic>
      <p:pic>
        <p:nvPicPr>
          <p:cNvPr id="11" name="Picture 10">
            <a:extLst>
              <a:ext uri="{FF2B5EF4-FFF2-40B4-BE49-F238E27FC236}">
                <a16:creationId xmlns:a16="http://schemas.microsoft.com/office/drawing/2014/main" id="{9C0085E0-C81B-344F-BE51-B7C7C2B5D7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2350" y="3448533"/>
            <a:ext cx="2340400" cy="1536766"/>
          </a:xfrm>
          <a:prstGeom prst="rect">
            <a:avLst/>
          </a:prstGeom>
        </p:spPr>
      </p:pic>
      <p:pic>
        <p:nvPicPr>
          <p:cNvPr id="12" name="Picture 11">
            <a:extLst>
              <a:ext uri="{FF2B5EF4-FFF2-40B4-BE49-F238E27FC236}">
                <a16:creationId xmlns:a16="http://schemas.microsoft.com/office/drawing/2014/main" id="{C79DC96B-43C2-3848-9687-050DACF964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93193" y="3431017"/>
            <a:ext cx="2309348" cy="1536766"/>
          </a:xfrm>
          <a:prstGeom prst="rect">
            <a:avLst/>
          </a:prstGeom>
        </p:spPr>
      </p:pic>
    </p:spTree>
    <p:extLst>
      <p:ext uri="{BB962C8B-B14F-4D97-AF65-F5344CB8AC3E}">
        <p14:creationId xmlns:p14="http://schemas.microsoft.com/office/powerpoint/2010/main" val="360336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830400" y="142275"/>
            <a:ext cx="7688700" cy="535200"/>
          </a:xfrm>
          <a:prstGeom prst="rect">
            <a:avLst/>
          </a:prstGeom>
        </p:spPr>
        <p:txBody>
          <a:bodyPr spcFirstLastPara="1" wrap="square" lIns="91425" tIns="91425" rIns="91425" bIns="91425" anchor="t" anchorCtr="0">
            <a:noAutofit/>
          </a:bodyPr>
          <a:lstStyle/>
          <a:p>
            <a:pPr lvl="0"/>
            <a:r>
              <a:rPr lang="en-US" sz="1800" dirty="0"/>
              <a:t>Data for Water Security</a:t>
            </a:r>
            <a:endParaRPr sz="1800" dirty="0"/>
          </a:p>
        </p:txBody>
      </p:sp>
      <p:sp>
        <p:nvSpPr>
          <p:cNvPr id="104" name="Shape 104"/>
          <p:cNvSpPr txBox="1">
            <a:spLocks noGrp="1"/>
          </p:cNvSpPr>
          <p:nvPr>
            <p:ph type="sldNum" idx="12"/>
          </p:nvPr>
        </p:nvSpPr>
        <p:spPr>
          <a:xfrm>
            <a:off x="8417727" y="213076"/>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48</a:t>
            </a:fld>
            <a:endParaRPr/>
          </a:p>
        </p:txBody>
      </p:sp>
      <p:sp>
        <p:nvSpPr>
          <p:cNvPr id="106" name="Shape 106"/>
          <p:cNvSpPr txBox="1"/>
          <p:nvPr/>
        </p:nvSpPr>
        <p:spPr>
          <a:xfrm>
            <a:off x="2133600" y="4832525"/>
            <a:ext cx="4876800" cy="2271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888888"/>
              </a:buClr>
              <a:buSzPts val="900"/>
              <a:buFont typeface="Arial"/>
              <a:buNone/>
            </a:pPr>
            <a:r>
              <a:rPr lang="en" sz="900" b="0" i="0" u="none" strike="noStrike" cap="none">
                <a:solidFill>
                  <a:srgbClr val="434343"/>
                </a:solidFill>
                <a:latin typeface="Arial"/>
                <a:ea typeface="Arial"/>
                <a:cs typeface="Arial"/>
                <a:sym typeface="Arial"/>
              </a:rPr>
              <a:t>Proprietary and Confidential</a:t>
            </a:r>
            <a:endParaRPr sz="900">
              <a:solidFill>
                <a:srgbClr val="434343"/>
              </a:solidFill>
            </a:endParaRPr>
          </a:p>
        </p:txBody>
      </p:sp>
      <p:sp>
        <p:nvSpPr>
          <p:cNvPr id="16" name="Slide Number Placeholder 20">
            <a:extLst>
              <a:ext uri="{FF2B5EF4-FFF2-40B4-BE49-F238E27FC236}">
                <a16:creationId xmlns:a16="http://schemas.microsoft.com/office/drawing/2014/main" id="{0A54C040-BAFD-1A4E-B7C7-CFBE879ABE8D}"/>
              </a:ext>
            </a:extLst>
          </p:cNvPr>
          <p:cNvSpPr>
            <a:spLocks noGrp="1"/>
          </p:cNvSpPr>
          <p:nvPr/>
        </p:nvSpPr>
        <p:spPr>
          <a:xfrm>
            <a:off x="6491770" y="55228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808B5E4-6472-6D49-A5BC-D28AD9BCC415}" type="slidenum">
              <a:rPr lang="en-US" sz="1050" smtClean="0"/>
              <a:pPr/>
              <a:t>48</a:t>
            </a:fld>
            <a:endParaRPr lang="en-US" sz="1050"/>
          </a:p>
        </p:txBody>
      </p:sp>
      <p:sp>
        <p:nvSpPr>
          <p:cNvPr id="13" name="TextBox 12">
            <a:extLst>
              <a:ext uri="{FF2B5EF4-FFF2-40B4-BE49-F238E27FC236}">
                <a16:creationId xmlns:a16="http://schemas.microsoft.com/office/drawing/2014/main" id="{95F4B6C2-4B04-8A42-B73F-4EED0E753DFF}"/>
              </a:ext>
            </a:extLst>
          </p:cNvPr>
          <p:cNvSpPr txBox="1"/>
          <p:nvPr/>
        </p:nvSpPr>
        <p:spPr>
          <a:xfrm>
            <a:off x="5084137" y="748276"/>
            <a:ext cx="4004055" cy="3600986"/>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The components of energy security include:</a:t>
            </a:r>
          </a:p>
          <a:p>
            <a:pPr marL="285750" indent="-285750">
              <a:buFont typeface="Arial" panose="020B0604020202020204" pitchFamily="34" charset="0"/>
              <a:buChar char="•"/>
            </a:pPr>
            <a:r>
              <a:rPr lang="en-US" sz="2000" dirty="0"/>
              <a:t>Per capita consumption of electricity</a:t>
            </a:r>
          </a:p>
          <a:p>
            <a:pPr marL="285750" indent="-285750">
              <a:buFont typeface="Arial" panose="020B0604020202020204" pitchFamily="34" charset="0"/>
              <a:buChar char="•"/>
            </a:pPr>
            <a:r>
              <a:rPr lang="en-US" sz="2000" dirty="0"/>
              <a:t>Coal, HEP and oil consumption</a:t>
            </a:r>
          </a:p>
          <a:p>
            <a:pPr marL="285750" indent="-285750">
              <a:buFont typeface="Arial" panose="020B0604020202020204" pitchFamily="34" charset="0"/>
              <a:buChar char="•"/>
            </a:pPr>
            <a:r>
              <a:rPr lang="en-US" sz="2000" dirty="0"/>
              <a:t>Renewables – solar, wind.</a:t>
            </a:r>
          </a:p>
          <a:p>
            <a:pPr marL="285750" indent="-285750">
              <a:buFont typeface="Arial" panose="020B0604020202020204" pitchFamily="34" charset="0"/>
              <a:buChar char="•"/>
            </a:pPr>
            <a:r>
              <a:rPr lang="en-US" sz="2000" dirty="0"/>
              <a:t>Vulnerability to Climate Change</a:t>
            </a:r>
          </a:p>
          <a:p>
            <a:pPr marL="285750" indent="-285750">
              <a:buFont typeface="Arial" panose="020B0604020202020204" pitchFamily="34" charset="0"/>
              <a:buChar char="•"/>
            </a:pPr>
            <a:r>
              <a:rPr lang="en-US" sz="2000" dirty="0"/>
              <a:t>Factory consumption</a:t>
            </a:r>
          </a:p>
          <a:p>
            <a:pPr marL="285750" indent="-285750">
              <a:buFont typeface="Arial" panose="020B0604020202020204" pitchFamily="34" charset="0"/>
              <a:buChar char="•"/>
            </a:pPr>
            <a:r>
              <a:rPr lang="en-US" sz="2000" dirty="0"/>
              <a:t>Predicting future demand</a:t>
            </a:r>
          </a:p>
          <a:p>
            <a:endParaRPr lang="en-US" sz="2000" dirty="0">
              <a:solidFill>
                <a:srgbClr val="000000">
                  <a:lumMod val="75000"/>
                  <a:lumOff val="25000"/>
                </a:srgbClr>
              </a:solidFill>
              <a:latin typeface="Arial" panose="020B0604020202020204" pitchFamily="34" charset="0"/>
              <a:cs typeface="Arial" panose="020B0604020202020204" pitchFamily="34" charset="0"/>
            </a:endParaRPr>
          </a:p>
          <a:p>
            <a:endParaRPr lang="en-US" sz="2000" dirty="0">
              <a:solidFill>
                <a:srgbClr val="000000">
                  <a:lumMod val="75000"/>
                  <a:lumOff val="25000"/>
                </a:srgbClr>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7BF84DB5-77CC-4E41-86FB-086112486F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0997" y="1205606"/>
            <a:ext cx="4400532" cy="2723740"/>
          </a:xfrm>
          <a:prstGeom prst="rect">
            <a:avLst/>
          </a:prstGeom>
          <a:ln w="38100">
            <a:solidFill>
              <a:schemeClr val="accent5">
                <a:lumMod val="75000"/>
              </a:schemeClr>
            </a:solidFill>
          </a:ln>
        </p:spPr>
      </p:pic>
    </p:spTree>
    <p:extLst>
      <p:ext uri="{BB962C8B-B14F-4D97-AF65-F5344CB8AC3E}">
        <p14:creationId xmlns:p14="http://schemas.microsoft.com/office/powerpoint/2010/main" val="28895232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830400" y="142275"/>
            <a:ext cx="7688700" cy="535200"/>
          </a:xfrm>
          <a:prstGeom prst="rect">
            <a:avLst/>
          </a:prstGeom>
        </p:spPr>
        <p:txBody>
          <a:bodyPr spcFirstLastPara="1" wrap="square" lIns="91425" tIns="91425" rIns="91425" bIns="91425" anchor="t" anchorCtr="0">
            <a:noAutofit/>
          </a:bodyPr>
          <a:lstStyle/>
          <a:p>
            <a:pPr lvl="0"/>
            <a:r>
              <a:rPr lang="en-US" sz="1800" dirty="0"/>
              <a:t>Making Decisions with Big Data in F.E.W.S.</a:t>
            </a:r>
            <a:endParaRPr sz="1800" dirty="0"/>
          </a:p>
        </p:txBody>
      </p:sp>
      <p:sp>
        <p:nvSpPr>
          <p:cNvPr id="104" name="Shape 104"/>
          <p:cNvSpPr txBox="1">
            <a:spLocks noGrp="1"/>
          </p:cNvSpPr>
          <p:nvPr>
            <p:ph type="sldNum" idx="12"/>
          </p:nvPr>
        </p:nvSpPr>
        <p:spPr>
          <a:xfrm>
            <a:off x="8417727" y="213076"/>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49</a:t>
            </a:fld>
            <a:endParaRPr/>
          </a:p>
        </p:txBody>
      </p:sp>
      <p:sp>
        <p:nvSpPr>
          <p:cNvPr id="106" name="Shape 106"/>
          <p:cNvSpPr txBox="1"/>
          <p:nvPr/>
        </p:nvSpPr>
        <p:spPr>
          <a:xfrm>
            <a:off x="2133600" y="4832525"/>
            <a:ext cx="4876800" cy="2271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888888"/>
              </a:buClr>
              <a:buSzPts val="900"/>
              <a:buFont typeface="Arial"/>
              <a:buNone/>
            </a:pPr>
            <a:r>
              <a:rPr lang="en" sz="900" b="0" i="0" u="none" strike="noStrike" cap="none">
                <a:solidFill>
                  <a:srgbClr val="434343"/>
                </a:solidFill>
                <a:latin typeface="Arial"/>
                <a:ea typeface="Arial"/>
                <a:cs typeface="Arial"/>
                <a:sym typeface="Arial"/>
              </a:rPr>
              <a:t>Proprietary and Confidential</a:t>
            </a:r>
            <a:endParaRPr sz="900">
              <a:solidFill>
                <a:srgbClr val="434343"/>
              </a:solidFill>
            </a:endParaRPr>
          </a:p>
        </p:txBody>
      </p:sp>
      <p:sp>
        <p:nvSpPr>
          <p:cNvPr id="16" name="Slide Number Placeholder 20">
            <a:extLst>
              <a:ext uri="{FF2B5EF4-FFF2-40B4-BE49-F238E27FC236}">
                <a16:creationId xmlns:a16="http://schemas.microsoft.com/office/drawing/2014/main" id="{0A54C040-BAFD-1A4E-B7C7-CFBE879ABE8D}"/>
              </a:ext>
            </a:extLst>
          </p:cNvPr>
          <p:cNvSpPr>
            <a:spLocks noGrp="1"/>
          </p:cNvSpPr>
          <p:nvPr/>
        </p:nvSpPr>
        <p:spPr>
          <a:xfrm>
            <a:off x="6491770" y="55228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808B5E4-6472-6D49-A5BC-D28AD9BCC415}" type="slidenum">
              <a:rPr lang="en-US" sz="1050" smtClean="0"/>
              <a:pPr/>
              <a:t>49</a:t>
            </a:fld>
            <a:endParaRPr lang="en-US" sz="1050"/>
          </a:p>
        </p:txBody>
      </p:sp>
      <p:sp>
        <p:nvSpPr>
          <p:cNvPr id="8" name="TextBox 7">
            <a:extLst>
              <a:ext uri="{FF2B5EF4-FFF2-40B4-BE49-F238E27FC236}">
                <a16:creationId xmlns:a16="http://schemas.microsoft.com/office/drawing/2014/main" id="{4675612E-5A21-0140-9318-9DD0E1D8059B}"/>
              </a:ext>
            </a:extLst>
          </p:cNvPr>
          <p:cNvSpPr txBox="1"/>
          <p:nvPr/>
        </p:nvSpPr>
        <p:spPr>
          <a:xfrm>
            <a:off x="596800" y="1300445"/>
            <a:ext cx="7560190" cy="923330"/>
          </a:xfrm>
          <a:prstGeom prst="rect">
            <a:avLst/>
          </a:prstGeom>
          <a:noFill/>
        </p:spPr>
        <p:txBody>
          <a:bodyPr wrap="square" rtlCol="0">
            <a:spAutoFit/>
          </a:bodyPr>
          <a:lstStyle/>
          <a:p>
            <a:r>
              <a:rPr lang="en-US" dirty="0"/>
              <a:t>Agriculture + Population Density + Water Availability + Per capita consumption of electricity -&gt; Vulnerability to Climate change (US DOS) at Commune Level</a:t>
            </a:r>
          </a:p>
          <a:p>
            <a:endParaRPr lang="en-US" dirty="0"/>
          </a:p>
        </p:txBody>
      </p:sp>
      <p:pic>
        <p:nvPicPr>
          <p:cNvPr id="9" name="Picture 10">
            <a:extLst>
              <a:ext uri="{FF2B5EF4-FFF2-40B4-BE49-F238E27FC236}">
                <a16:creationId xmlns:a16="http://schemas.microsoft.com/office/drawing/2014/main" id="{EF5CF882-E896-AD4B-B963-7B791C46A23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9074" y="3455589"/>
            <a:ext cx="1520711" cy="12071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553DCCC-6E11-7B49-AD5D-C2BEF9B69DF7}"/>
              </a:ext>
            </a:extLst>
          </p:cNvPr>
          <p:cNvPicPr/>
          <p:nvPr/>
        </p:nvPicPr>
        <p:blipFill>
          <a:blip r:embed="rId4" cstate="email">
            <a:extLst>
              <a:ext uri="{28A0092B-C50C-407E-A947-70E740481C1C}">
                <a14:useLocalDpi xmlns:a14="http://schemas.microsoft.com/office/drawing/2010/main"/>
              </a:ext>
            </a:extLst>
          </a:blip>
          <a:stretch>
            <a:fillRect/>
          </a:stretch>
        </p:blipFill>
        <p:spPr>
          <a:xfrm>
            <a:off x="6639186" y="1901455"/>
            <a:ext cx="1285556" cy="1253503"/>
          </a:xfrm>
          <a:prstGeom prst="rect">
            <a:avLst/>
          </a:prstGeom>
        </p:spPr>
      </p:pic>
      <p:sp>
        <p:nvSpPr>
          <p:cNvPr id="11" name="Plus 10">
            <a:extLst>
              <a:ext uri="{FF2B5EF4-FFF2-40B4-BE49-F238E27FC236}">
                <a16:creationId xmlns:a16="http://schemas.microsoft.com/office/drawing/2014/main" id="{A1545915-A1A4-3545-AB44-7A013DA584AB}"/>
              </a:ext>
            </a:extLst>
          </p:cNvPr>
          <p:cNvSpPr/>
          <p:nvPr/>
        </p:nvSpPr>
        <p:spPr>
          <a:xfrm>
            <a:off x="2500429" y="2236736"/>
            <a:ext cx="497772" cy="513249"/>
          </a:xfrm>
          <a:prstGeom prst="mathPlus">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Plus 11">
            <a:extLst>
              <a:ext uri="{FF2B5EF4-FFF2-40B4-BE49-F238E27FC236}">
                <a16:creationId xmlns:a16="http://schemas.microsoft.com/office/drawing/2014/main" id="{9DFF3134-A068-8649-BEE0-12EAEC037FAD}"/>
              </a:ext>
            </a:extLst>
          </p:cNvPr>
          <p:cNvSpPr/>
          <p:nvPr/>
        </p:nvSpPr>
        <p:spPr>
          <a:xfrm>
            <a:off x="5523213" y="2197440"/>
            <a:ext cx="497772" cy="513249"/>
          </a:xfrm>
          <a:prstGeom prst="mathPlus">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Plus 13">
            <a:extLst>
              <a:ext uri="{FF2B5EF4-FFF2-40B4-BE49-F238E27FC236}">
                <a16:creationId xmlns:a16="http://schemas.microsoft.com/office/drawing/2014/main" id="{30F3D595-809A-1244-A612-2074E408BC7B}"/>
              </a:ext>
            </a:extLst>
          </p:cNvPr>
          <p:cNvSpPr/>
          <p:nvPr/>
        </p:nvSpPr>
        <p:spPr>
          <a:xfrm>
            <a:off x="8344141" y="2170700"/>
            <a:ext cx="497772" cy="513249"/>
          </a:xfrm>
          <a:prstGeom prst="mathPlus">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46AC3E5-804F-5A44-A671-527FE895A65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05779" y="1840315"/>
            <a:ext cx="1897334" cy="1421607"/>
          </a:xfrm>
          <a:prstGeom prst="rect">
            <a:avLst/>
          </a:prstGeom>
        </p:spPr>
      </p:pic>
      <p:pic>
        <p:nvPicPr>
          <p:cNvPr id="17" name="Picture 16">
            <a:extLst>
              <a:ext uri="{FF2B5EF4-FFF2-40B4-BE49-F238E27FC236}">
                <a16:creationId xmlns:a16="http://schemas.microsoft.com/office/drawing/2014/main" id="{9958B857-D939-364B-BBFC-2136B9AE787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9111" y="1856383"/>
            <a:ext cx="1855301" cy="1429404"/>
          </a:xfrm>
          <a:prstGeom prst="rect">
            <a:avLst/>
          </a:prstGeom>
        </p:spPr>
      </p:pic>
      <p:pic>
        <p:nvPicPr>
          <p:cNvPr id="19" name="Picture 18">
            <a:extLst>
              <a:ext uri="{FF2B5EF4-FFF2-40B4-BE49-F238E27FC236}">
                <a16:creationId xmlns:a16="http://schemas.microsoft.com/office/drawing/2014/main" id="{7DB00FB3-8C8F-3749-9F22-295A6814C58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90323" y="3274173"/>
            <a:ext cx="1868247" cy="1545550"/>
          </a:xfrm>
          <a:prstGeom prst="rect">
            <a:avLst/>
          </a:prstGeom>
        </p:spPr>
      </p:pic>
      <p:sp>
        <p:nvSpPr>
          <p:cNvPr id="20" name="Right Arrow 19">
            <a:extLst>
              <a:ext uri="{FF2B5EF4-FFF2-40B4-BE49-F238E27FC236}">
                <a16:creationId xmlns:a16="http://schemas.microsoft.com/office/drawing/2014/main" id="{AE2844C9-F8EF-9D41-8FC1-FB8F427064B1}"/>
              </a:ext>
            </a:extLst>
          </p:cNvPr>
          <p:cNvSpPr/>
          <p:nvPr/>
        </p:nvSpPr>
        <p:spPr>
          <a:xfrm>
            <a:off x="3622210" y="3607321"/>
            <a:ext cx="1052540" cy="671193"/>
          </a:xfrm>
          <a:prstGeom prst="rightArrow">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5264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830400" y="142275"/>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1800" dirty="0"/>
              <a:t>Decision Support Tools</a:t>
            </a:r>
            <a:endParaRPr sz="1800" dirty="0"/>
          </a:p>
          <a:p>
            <a:pPr marL="0" lvl="0" indent="0">
              <a:spcBef>
                <a:spcPts val="0"/>
              </a:spcBef>
              <a:spcAft>
                <a:spcPts val="0"/>
              </a:spcAft>
              <a:buNone/>
            </a:pPr>
            <a:endParaRPr sz="1800" dirty="0"/>
          </a:p>
          <a:p>
            <a:pPr marL="0" lvl="0" indent="0">
              <a:spcBef>
                <a:spcPts val="0"/>
              </a:spcBef>
              <a:spcAft>
                <a:spcPts val="0"/>
              </a:spcAft>
              <a:buNone/>
            </a:pPr>
            <a:endParaRPr sz="1800" dirty="0"/>
          </a:p>
        </p:txBody>
      </p:sp>
      <p:sp>
        <p:nvSpPr>
          <p:cNvPr id="104" name="Shape 104"/>
          <p:cNvSpPr txBox="1">
            <a:spLocks noGrp="1"/>
          </p:cNvSpPr>
          <p:nvPr>
            <p:ph type="sldNum" idx="12"/>
          </p:nvPr>
        </p:nvSpPr>
        <p:spPr>
          <a:xfrm>
            <a:off x="8417727" y="213076"/>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5</a:t>
            </a:fld>
            <a:endParaRPr/>
          </a:p>
        </p:txBody>
      </p:sp>
      <p:sp>
        <p:nvSpPr>
          <p:cNvPr id="106" name="Shape 106"/>
          <p:cNvSpPr txBox="1"/>
          <p:nvPr/>
        </p:nvSpPr>
        <p:spPr>
          <a:xfrm>
            <a:off x="2133600" y="4832525"/>
            <a:ext cx="4876800" cy="2271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888888"/>
              </a:buClr>
              <a:buSzPts val="900"/>
              <a:buFont typeface="Arial"/>
              <a:buNone/>
            </a:pPr>
            <a:r>
              <a:rPr lang="en" sz="900" b="0" i="0" u="none" strike="noStrike" cap="none">
                <a:solidFill>
                  <a:srgbClr val="434343"/>
                </a:solidFill>
                <a:latin typeface="Arial"/>
                <a:ea typeface="Arial"/>
                <a:cs typeface="Arial"/>
                <a:sym typeface="Arial"/>
              </a:rPr>
              <a:t>Proprietary and Confidential</a:t>
            </a:r>
            <a:endParaRPr sz="900">
              <a:solidFill>
                <a:srgbClr val="434343"/>
              </a:solidFill>
            </a:endParaRPr>
          </a:p>
        </p:txBody>
      </p:sp>
      <p:sp>
        <p:nvSpPr>
          <p:cNvPr id="6" name="Oval 5">
            <a:extLst>
              <a:ext uri="{FF2B5EF4-FFF2-40B4-BE49-F238E27FC236}">
                <a16:creationId xmlns:a16="http://schemas.microsoft.com/office/drawing/2014/main" id="{CC4A0BC4-8BBC-9D46-A309-0D2B23A5A766}"/>
              </a:ext>
            </a:extLst>
          </p:cNvPr>
          <p:cNvSpPr/>
          <p:nvPr/>
        </p:nvSpPr>
        <p:spPr>
          <a:xfrm>
            <a:off x="5878158" y="2494268"/>
            <a:ext cx="1638136" cy="1675018"/>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rved Left Arrow 8">
            <a:extLst>
              <a:ext uri="{FF2B5EF4-FFF2-40B4-BE49-F238E27FC236}">
                <a16:creationId xmlns:a16="http://schemas.microsoft.com/office/drawing/2014/main" id="{5A5A0A02-7B43-7C40-943C-B2895D3970A1}"/>
              </a:ext>
            </a:extLst>
          </p:cNvPr>
          <p:cNvSpPr/>
          <p:nvPr/>
        </p:nvSpPr>
        <p:spPr>
          <a:xfrm rot="18337559">
            <a:off x="5834514" y="1155723"/>
            <a:ext cx="628814" cy="1419469"/>
          </a:xfrm>
          <a:prstGeom prst="curvedLef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lang="en-US" dirty="0">
              <a:solidFill>
                <a:srgbClr val="000000"/>
              </a:solidFill>
              <a:latin typeface="Arial" panose="020B0604020202020204" pitchFamily="34" charset="0"/>
              <a:cs typeface="Arial" panose="020B0604020202020204" pitchFamily="34" charset="0"/>
            </a:endParaRPr>
          </a:p>
        </p:txBody>
      </p:sp>
      <p:sp>
        <p:nvSpPr>
          <p:cNvPr id="10" name="Curved Left Arrow 9">
            <a:extLst>
              <a:ext uri="{FF2B5EF4-FFF2-40B4-BE49-F238E27FC236}">
                <a16:creationId xmlns:a16="http://schemas.microsoft.com/office/drawing/2014/main" id="{0D97EEC5-17B3-624A-A11D-1078B4D1C442}"/>
              </a:ext>
            </a:extLst>
          </p:cNvPr>
          <p:cNvSpPr/>
          <p:nvPr/>
        </p:nvSpPr>
        <p:spPr>
          <a:xfrm rot="13653898" flipH="1" flipV="1">
            <a:off x="5892609" y="3766747"/>
            <a:ext cx="628814" cy="1419469"/>
          </a:xfrm>
          <a:prstGeom prst="curvedLef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lang="en-US" dirty="0">
              <a:solidFill>
                <a:srgbClr val="000000"/>
              </a:solidFill>
              <a:latin typeface="Arial" panose="020B0604020202020204" pitchFamily="34" charset="0"/>
              <a:cs typeface="Arial" panose="020B0604020202020204" pitchFamily="34" charset="0"/>
            </a:endParaRPr>
          </a:p>
        </p:txBody>
      </p:sp>
      <p:sp>
        <p:nvSpPr>
          <p:cNvPr id="11" name="Curved Left Arrow 10">
            <a:extLst>
              <a:ext uri="{FF2B5EF4-FFF2-40B4-BE49-F238E27FC236}">
                <a16:creationId xmlns:a16="http://schemas.microsoft.com/office/drawing/2014/main" id="{B6CA9C58-8ADD-8D4D-9B51-BC6262A0E7A3}"/>
              </a:ext>
            </a:extLst>
          </p:cNvPr>
          <p:cNvSpPr/>
          <p:nvPr/>
        </p:nvSpPr>
        <p:spPr>
          <a:xfrm rot="18000000" flipH="1" flipV="1">
            <a:off x="2419359" y="3736549"/>
            <a:ext cx="628814" cy="1419469"/>
          </a:xfrm>
          <a:prstGeom prst="curvedLef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lang="en-US" dirty="0">
              <a:solidFill>
                <a:srgbClr val="000000"/>
              </a:solidFill>
              <a:latin typeface="Arial" panose="020B0604020202020204" pitchFamily="34" charset="0"/>
              <a:cs typeface="Arial" panose="020B0604020202020204" pitchFamily="34" charset="0"/>
            </a:endParaRPr>
          </a:p>
        </p:txBody>
      </p:sp>
      <p:sp>
        <p:nvSpPr>
          <p:cNvPr id="12" name="Curved Left Arrow 11">
            <a:extLst>
              <a:ext uri="{FF2B5EF4-FFF2-40B4-BE49-F238E27FC236}">
                <a16:creationId xmlns:a16="http://schemas.microsoft.com/office/drawing/2014/main" id="{8FBC9C7B-A310-AD4F-82DA-3001D0AA92A9}"/>
              </a:ext>
            </a:extLst>
          </p:cNvPr>
          <p:cNvSpPr/>
          <p:nvPr/>
        </p:nvSpPr>
        <p:spPr>
          <a:xfrm rot="2700000" flipH="1" flipV="1">
            <a:off x="2467033" y="1013963"/>
            <a:ext cx="628814" cy="1419469"/>
          </a:xfrm>
          <a:prstGeom prst="curvedLef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a:endParaRPr lang="en-US" dirty="0">
              <a:solidFill>
                <a:srgbClr val="00000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7B47B01-A485-D140-878F-D342E11B35FA}"/>
              </a:ext>
            </a:extLst>
          </p:cNvPr>
          <p:cNvSpPr txBox="1"/>
          <p:nvPr/>
        </p:nvSpPr>
        <p:spPr>
          <a:xfrm>
            <a:off x="-128386" y="1898540"/>
            <a:ext cx="2137975" cy="646331"/>
          </a:xfrm>
          <a:prstGeom prst="rect">
            <a:avLst/>
          </a:prstGeom>
          <a:noFill/>
          <a:ln>
            <a:noFill/>
          </a:ln>
        </p:spPr>
        <p:txBody>
          <a:bodyPr wrap="square" rtlCol="0">
            <a:spAutoFit/>
          </a:bodyPr>
          <a:lstStyle/>
          <a:p>
            <a:pPr algn="ctr" defTabSz="914484"/>
            <a:r>
              <a:rPr lang="en-US" b="1" dirty="0">
                <a:solidFill>
                  <a:schemeClr val="accent5">
                    <a:lumMod val="75000"/>
                  </a:schemeClr>
                </a:solidFill>
                <a:latin typeface="Arial" panose="020B0604020202020204" pitchFamily="34" charset="0"/>
                <a:cs typeface="Arial" panose="020B0604020202020204" pitchFamily="34" charset="0"/>
              </a:rPr>
              <a:t>Stakeholder Engagement </a:t>
            </a:r>
          </a:p>
        </p:txBody>
      </p:sp>
      <p:sp>
        <p:nvSpPr>
          <p:cNvPr id="14" name="TextBox 13">
            <a:extLst>
              <a:ext uri="{FF2B5EF4-FFF2-40B4-BE49-F238E27FC236}">
                <a16:creationId xmlns:a16="http://schemas.microsoft.com/office/drawing/2014/main" id="{E0120CD2-2D06-BA4E-8096-0A09BBCC9802}"/>
              </a:ext>
            </a:extLst>
          </p:cNvPr>
          <p:cNvSpPr txBox="1"/>
          <p:nvPr/>
        </p:nvSpPr>
        <p:spPr>
          <a:xfrm>
            <a:off x="3378263" y="4607521"/>
            <a:ext cx="2137975" cy="338554"/>
          </a:xfrm>
          <a:prstGeom prst="rect">
            <a:avLst/>
          </a:prstGeom>
          <a:noFill/>
          <a:ln>
            <a:noFill/>
          </a:ln>
        </p:spPr>
        <p:txBody>
          <a:bodyPr wrap="square" rtlCol="0">
            <a:spAutoFit/>
          </a:bodyPr>
          <a:lstStyle/>
          <a:p>
            <a:pPr algn="ctr" defTabSz="914484"/>
            <a:r>
              <a:rPr lang="en-US" sz="1600" b="1" dirty="0">
                <a:solidFill>
                  <a:schemeClr val="accent5">
                    <a:lumMod val="75000"/>
                  </a:schemeClr>
                </a:solidFill>
                <a:latin typeface="Arial" panose="020B0604020202020204" pitchFamily="34" charset="0"/>
                <a:cs typeface="Arial" panose="020B0604020202020204" pitchFamily="34" charset="0"/>
              </a:rPr>
              <a:t>Analysis &amp; Results</a:t>
            </a:r>
          </a:p>
        </p:txBody>
      </p:sp>
      <p:sp>
        <p:nvSpPr>
          <p:cNvPr id="15" name="TextBox 14">
            <a:extLst>
              <a:ext uri="{FF2B5EF4-FFF2-40B4-BE49-F238E27FC236}">
                <a16:creationId xmlns:a16="http://schemas.microsoft.com/office/drawing/2014/main" id="{E22110DB-2509-3740-AD02-09BC8DF199CD}"/>
              </a:ext>
            </a:extLst>
          </p:cNvPr>
          <p:cNvSpPr txBox="1"/>
          <p:nvPr/>
        </p:nvSpPr>
        <p:spPr>
          <a:xfrm>
            <a:off x="6828452" y="2052036"/>
            <a:ext cx="2137975" cy="584775"/>
          </a:xfrm>
          <a:prstGeom prst="rect">
            <a:avLst/>
          </a:prstGeom>
          <a:noFill/>
          <a:ln>
            <a:noFill/>
          </a:ln>
        </p:spPr>
        <p:txBody>
          <a:bodyPr wrap="square" rtlCol="0">
            <a:spAutoFit/>
          </a:bodyPr>
          <a:lstStyle/>
          <a:p>
            <a:pPr algn="ctr" defTabSz="914484"/>
            <a:r>
              <a:rPr lang="en-US" sz="1600" b="1" dirty="0">
                <a:solidFill>
                  <a:schemeClr val="accent5">
                    <a:lumMod val="75000"/>
                  </a:schemeClr>
                </a:solidFill>
                <a:latin typeface="Arial" panose="020B0604020202020204" pitchFamily="34" charset="0"/>
                <a:cs typeface="Arial" panose="020B0604020202020204" pitchFamily="34" charset="0"/>
              </a:rPr>
              <a:t>Data &amp; Model Building</a:t>
            </a:r>
          </a:p>
        </p:txBody>
      </p:sp>
      <p:sp>
        <p:nvSpPr>
          <p:cNvPr id="16" name="TextBox 15">
            <a:extLst>
              <a:ext uri="{FF2B5EF4-FFF2-40B4-BE49-F238E27FC236}">
                <a16:creationId xmlns:a16="http://schemas.microsoft.com/office/drawing/2014/main" id="{E7CE05C4-1A3A-CB49-8BAC-330E08A695F5}"/>
              </a:ext>
            </a:extLst>
          </p:cNvPr>
          <p:cNvSpPr txBox="1"/>
          <p:nvPr/>
        </p:nvSpPr>
        <p:spPr>
          <a:xfrm>
            <a:off x="3278557" y="748276"/>
            <a:ext cx="2137975" cy="369332"/>
          </a:xfrm>
          <a:prstGeom prst="rect">
            <a:avLst/>
          </a:prstGeom>
          <a:noFill/>
          <a:ln>
            <a:noFill/>
          </a:ln>
        </p:spPr>
        <p:txBody>
          <a:bodyPr wrap="square" rtlCol="0">
            <a:spAutoFit/>
          </a:bodyPr>
          <a:lstStyle/>
          <a:p>
            <a:pPr algn="ctr" defTabSz="914484"/>
            <a:r>
              <a:rPr lang="en-US" b="1" dirty="0">
                <a:solidFill>
                  <a:schemeClr val="accent5">
                    <a:lumMod val="75000"/>
                  </a:schemeClr>
                </a:solidFill>
                <a:latin typeface="Arial" panose="020B0604020202020204" pitchFamily="34" charset="0"/>
                <a:cs typeface="Arial" panose="020B0604020202020204" pitchFamily="34" charset="0"/>
              </a:rPr>
              <a:t>Context</a:t>
            </a:r>
          </a:p>
        </p:txBody>
      </p:sp>
      <p:pic>
        <p:nvPicPr>
          <p:cNvPr id="17" name="Picture 16">
            <a:extLst>
              <a:ext uri="{FF2B5EF4-FFF2-40B4-BE49-F238E27FC236}">
                <a16:creationId xmlns:a16="http://schemas.microsoft.com/office/drawing/2014/main" id="{F6DC667D-E826-E943-99A4-BC4151CC65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17583" y="3052203"/>
            <a:ext cx="1541507" cy="1541507"/>
          </a:xfrm>
          <a:prstGeom prst="rect">
            <a:avLst/>
          </a:prstGeom>
        </p:spPr>
      </p:pic>
      <p:pic>
        <p:nvPicPr>
          <p:cNvPr id="18" name="Picture 17">
            <a:extLst>
              <a:ext uri="{FF2B5EF4-FFF2-40B4-BE49-F238E27FC236}">
                <a16:creationId xmlns:a16="http://schemas.microsoft.com/office/drawing/2014/main" id="{C8F74F31-3F45-3B49-8DDF-AB3307F0E8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0770" y="2273781"/>
            <a:ext cx="1491759" cy="1491759"/>
          </a:xfrm>
          <a:prstGeom prst="rect">
            <a:avLst/>
          </a:prstGeom>
        </p:spPr>
      </p:pic>
      <p:pic>
        <p:nvPicPr>
          <p:cNvPr id="19" name="Picture 18">
            <a:extLst>
              <a:ext uri="{FF2B5EF4-FFF2-40B4-BE49-F238E27FC236}">
                <a16:creationId xmlns:a16="http://schemas.microsoft.com/office/drawing/2014/main" id="{165CE61F-D6D0-DB45-9298-583B787137A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83958" y="1395798"/>
            <a:ext cx="1226286" cy="998434"/>
          </a:xfrm>
          <a:prstGeom prst="rect">
            <a:avLst/>
          </a:prstGeom>
        </p:spPr>
      </p:pic>
      <p:sp>
        <p:nvSpPr>
          <p:cNvPr id="20" name="Oval 19">
            <a:extLst>
              <a:ext uri="{FF2B5EF4-FFF2-40B4-BE49-F238E27FC236}">
                <a16:creationId xmlns:a16="http://schemas.microsoft.com/office/drawing/2014/main" id="{BA0E8449-07A7-3044-A5C2-27D3444F5C65}"/>
              </a:ext>
            </a:extLst>
          </p:cNvPr>
          <p:cNvSpPr/>
          <p:nvPr/>
        </p:nvSpPr>
        <p:spPr>
          <a:xfrm>
            <a:off x="3560162" y="1082709"/>
            <a:ext cx="1638136" cy="1675018"/>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4E5F21E8-8709-3E40-B29F-1D4D84FDC3F0}"/>
              </a:ext>
            </a:extLst>
          </p:cNvPr>
          <p:cNvSpPr txBox="1"/>
          <p:nvPr/>
        </p:nvSpPr>
        <p:spPr>
          <a:xfrm>
            <a:off x="6181527" y="2922448"/>
            <a:ext cx="1031399" cy="523220"/>
          </a:xfrm>
          <a:prstGeom prst="rect">
            <a:avLst/>
          </a:prstGeom>
          <a:noFill/>
        </p:spPr>
        <p:txBody>
          <a:bodyPr wrap="square" rtlCol="0">
            <a:spAutoFit/>
          </a:bodyPr>
          <a:lstStyle/>
          <a:p>
            <a:r>
              <a:rPr lang="en-US" dirty="0"/>
              <a:t>MODELS</a:t>
            </a:r>
          </a:p>
          <a:p>
            <a:r>
              <a:rPr lang="en-US" dirty="0"/>
              <a:t>&amp; Data</a:t>
            </a:r>
          </a:p>
        </p:txBody>
      </p:sp>
    </p:spTree>
    <p:extLst>
      <p:ext uri="{BB962C8B-B14F-4D97-AF65-F5344CB8AC3E}">
        <p14:creationId xmlns:p14="http://schemas.microsoft.com/office/powerpoint/2010/main" val="258127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3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10" fill="hold"/>
                                        <p:tgtEl>
                                          <p:spTgt spid="19"/>
                                        </p:tgtEl>
                                        <p:attrNameLst>
                                          <p:attrName>ppt_x</p:attrName>
                                        </p:attrNameLst>
                                      </p:cBhvr>
                                      <p:tavLst>
                                        <p:tav tm="0">
                                          <p:val>
                                            <p:strVal val="#ppt_x"/>
                                          </p:val>
                                        </p:tav>
                                        <p:tav tm="100000">
                                          <p:val>
                                            <p:strVal val="#ppt_x"/>
                                          </p:val>
                                        </p:tav>
                                      </p:tavLst>
                                    </p:anim>
                                    <p:anim calcmode="lin" valueType="num">
                                      <p:cBhvr additive="base">
                                        <p:cTn id="13" dur="1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830400" y="142275"/>
            <a:ext cx="7688700" cy="535200"/>
          </a:xfrm>
          <a:prstGeom prst="rect">
            <a:avLst/>
          </a:prstGeom>
        </p:spPr>
        <p:txBody>
          <a:bodyPr spcFirstLastPara="1" wrap="square" lIns="91425" tIns="91425" rIns="91425" bIns="91425" anchor="t" anchorCtr="0">
            <a:noAutofit/>
          </a:bodyPr>
          <a:lstStyle/>
          <a:p>
            <a:pPr lvl="0"/>
            <a:r>
              <a:rPr lang="en-US" sz="1800" dirty="0"/>
              <a:t>Conveying Decision Making to Stakeholders</a:t>
            </a:r>
            <a:endParaRPr sz="1800" dirty="0"/>
          </a:p>
        </p:txBody>
      </p:sp>
      <p:sp>
        <p:nvSpPr>
          <p:cNvPr id="104" name="Shape 104"/>
          <p:cNvSpPr txBox="1">
            <a:spLocks noGrp="1"/>
          </p:cNvSpPr>
          <p:nvPr>
            <p:ph type="sldNum" idx="12"/>
          </p:nvPr>
        </p:nvSpPr>
        <p:spPr>
          <a:xfrm>
            <a:off x="8417727" y="213076"/>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50</a:t>
            </a:fld>
            <a:endParaRPr/>
          </a:p>
        </p:txBody>
      </p:sp>
      <p:sp>
        <p:nvSpPr>
          <p:cNvPr id="16" name="Slide Number Placeholder 20">
            <a:extLst>
              <a:ext uri="{FF2B5EF4-FFF2-40B4-BE49-F238E27FC236}">
                <a16:creationId xmlns:a16="http://schemas.microsoft.com/office/drawing/2014/main" id="{0A54C040-BAFD-1A4E-B7C7-CFBE879ABE8D}"/>
              </a:ext>
            </a:extLst>
          </p:cNvPr>
          <p:cNvSpPr>
            <a:spLocks noGrp="1"/>
          </p:cNvSpPr>
          <p:nvPr/>
        </p:nvSpPr>
        <p:spPr>
          <a:xfrm>
            <a:off x="6491770" y="552280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808B5E4-6472-6D49-A5BC-D28AD9BCC415}" type="slidenum">
              <a:rPr lang="en-US" sz="1050" smtClean="0"/>
              <a:pPr/>
              <a:t>50</a:t>
            </a:fld>
            <a:endParaRPr lang="en-US" sz="1050"/>
          </a:p>
        </p:txBody>
      </p:sp>
      <p:pic>
        <p:nvPicPr>
          <p:cNvPr id="18" name="Content Placeholder 4">
            <a:extLst>
              <a:ext uri="{FF2B5EF4-FFF2-40B4-BE49-F238E27FC236}">
                <a16:creationId xmlns:a16="http://schemas.microsoft.com/office/drawing/2014/main" id="{197D8FA0-D5B3-D94E-8D2A-C144702770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527" y="886375"/>
            <a:ext cx="2155220" cy="2224003"/>
          </a:xfrm>
          <a:prstGeom prst="rect">
            <a:avLst/>
          </a:prstGeom>
          <a:noFill/>
          <a:ln>
            <a:noFill/>
          </a:ln>
        </p:spPr>
      </p:pic>
      <p:pic>
        <p:nvPicPr>
          <p:cNvPr id="21" name="Picture 20">
            <a:extLst>
              <a:ext uri="{FF2B5EF4-FFF2-40B4-BE49-F238E27FC236}">
                <a16:creationId xmlns:a16="http://schemas.microsoft.com/office/drawing/2014/main" id="{26792D70-97EE-FD40-ADD9-B289F70EC58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64956" y="862083"/>
            <a:ext cx="2283270" cy="2238057"/>
          </a:xfrm>
          <a:prstGeom prst="rect">
            <a:avLst/>
          </a:prstGeom>
        </p:spPr>
      </p:pic>
      <p:pic>
        <p:nvPicPr>
          <p:cNvPr id="22" name="Picture 21">
            <a:extLst>
              <a:ext uri="{FF2B5EF4-FFF2-40B4-BE49-F238E27FC236}">
                <a16:creationId xmlns:a16="http://schemas.microsoft.com/office/drawing/2014/main" id="{C1B8CAA6-CD20-8D43-BC80-133182F3351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75435" y="876969"/>
            <a:ext cx="2914918" cy="2181140"/>
          </a:xfrm>
          <a:prstGeom prst="rect">
            <a:avLst/>
          </a:prstGeom>
        </p:spPr>
      </p:pic>
      <p:pic>
        <p:nvPicPr>
          <p:cNvPr id="24" name="Picture 23">
            <a:extLst>
              <a:ext uri="{FF2B5EF4-FFF2-40B4-BE49-F238E27FC236}">
                <a16:creationId xmlns:a16="http://schemas.microsoft.com/office/drawing/2014/main" id="{A10D99B8-D6E9-4F4B-BA84-B1123E93CD9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19189" y="3177620"/>
            <a:ext cx="2307409" cy="1730557"/>
          </a:xfrm>
          <a:prstGeom prst="rect">
            <a:avLst/>
          </a:prstGeom>
        </p:spPr>
      </p:pic>
      <p:pic>
        <p:nvPicPr>
          <p:cNvPr id="25" name="Picture 24">
            <a:extLst>
              <a:ext uri="{FF2B5EF4-FFF2-40B4-BE49-F238E27FC236}">
                <a16:creationId xmlns:a16="http://schemas.microsoft.com/office/drawing/2014/main" id="{5BAEC7EE-3AF5-5F40-9849-3582FC8ED37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43008" y="3131228"/>
            <a:ext cx="2431124" cy="1823343"/>
          </a:xfrm>
          <a:prstGeom prst="rect">
            <a:avLst/>
          </a:prstGeom>
        </p:spPr>
      </p:pic>
      <p:pic>
        <p:nvPicPr>
          <p:cNvPr id="26" name="Picture 25">
            <a:extLst>
              <a:ext uri="{FF2B5EF4-FFF2-40B4-BE49-F238E27FC236}">
                <a16:creationId xmlns:a16="http://schemas.microsoft.com/office/drawing/2014/main" id="{451F63F4-C456-6E48-81B3-4A113AC3D81B}"/>
              </a:ext>
            </a:extLst>
          </p:cNvPr>
          <p:cNvPicPr>
            <a:picLocks noChangeAspect="1"/>
          </p:cNvPicPr>
          <p:nvPr/>
        </p:nvPicPr>
        <p:blipFill>
          <a:blip r:embed="rId8"/>
          <a:stretch>
            <a:fillRect/>
          </a:stretch>
        </p:blipFill>
        <p:spPr>
          <a:xfrm>
            <a:off x="374469" y="3261710"/>
            <a:ext cx="2847975" cy="1600200"/>
          </a:xfrm>
          <a:prstGeom prst="rect">
            <a:avLst/>
          </a:prstGeom>
        </p:spPr>
      </p:pic>
    </p:spTree>
    <p:extLst>
      <p:ext uri="{BB962C8B-B14F-4D97-AF65-F5344CB8AC3E}">
        <p14:creationId xmlns:p14="http://schemas.microsoft.com/office/powerpoint/2010/main" val="450135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830400" y="142275"/>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1800" dirty="0"/>
              <a:t>Framework : Environmental Valuation &amp; Tradeoffs</a:t>
            </a:r>
            <a:endParaRPr sz="1800" dirty="0"/>
          </a:p>
          <a:p>
            <a:pPr marL="0" lvl="0" indent="0">
              <a:spcBef>
                <a:spcPts val="0"/>
              </a:spcBef>
              <a:spcAft>
                <a:spcPts val="0"/>
              </a:spcAft>
              <a:buNone/>
            </a:pPr>
            <a:endParaRPr sz="1800" dirty="0"/>
          </a:p>
          <a:p>
            <a:pPr marL="0" lvl="0" indent="0">
              <a:spcBef>
                <a:spcPts val="0"/>
              </a:spcBef>
              <a:spcAft>
                <a:spcPts val="0"/>
              </a:spcAft>
              <a:buNone/>
            </a:pPr>
            <a:endParaRPr sz="1800" dirty="0"/>
          </a:p>
        </p:txBody>
      </p:sp>
      <p:sp>
        <p:nvSpPr>
          <p:cNvPr id="104" name="Shape 104"/>
          <p:cNvSpPr txBox="1">
            <a:spLocks noGrp="1"/>
          </p:cNvSpPr>
          <p:nvPr>
            <p:ph type="sldNum" idx="12"/>
          </p:nvPr>
        </p:nvSpPr>
        <p:spPr>
          <a:xfrm>
            <a:off x="8417727" y="213076"/>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6</a:t>
            </a:fld>
            <a:endParaRPr/>
          </a:p>
        </p:txBody>
      </p:sp>
      <p:sp>
        <p:nvSpPr>
          <p:cNvPr id="106" name="Shape 106"/>
          <p:cNvSpPr txBox="1"/>
          <p:nvPr/>
        </p:nvSpPr>
        <p:spPr>
          <a:xfrm>
            <a:off x="2133600" y="4832525"/>
            <a:ext cx="4876800" cy="2271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888888"/>
              </a:buClr>
              <a:buSzPts val="900"/>
              <a:buFont typeface="Arial"/>
              <a:buNone/>
            </a:pPr>
            <a:r>
              <a:rPr lang="en" sz="900" b="0" i="0" u="none" strike="noStrike" cap="none">
                <a:solidFill>
                  <a:srgbClr val="434343"/>
                </a:solidFill>
                <a:latin typeface="Arial"/>
                <a:ea typeface="Arial"/>
                <a:cs typeface="Arial"/>
                <a:sym typeface="Arial"/>
              </a:rPr>
              <a:t>Proprietary and Confidential</a:t>
            </a:r>
            <a:endParaRPr sz="900">
              <a:solidFill>
                <a:srgbClr val="434343"/>
              </a:solidFill>
            </a:endParaRPr>
          </a:p>
        </p:txBody>
      </p:sp>
      <p:pic>
        <p:nvPicPr>
          <p:cNvPr id="7" name="Picture 6" descr="Screen shot 2013-04-24 at 7.34.18 AM.png">
            <a:extLst>
              <a:ext uri="{FF2B5EF4-FFF2-40B4-BE49-F238E27FC236}">
                <a16:creationId xmlns:a16="http://schemas.microsoft.com/office/drawing/2014/main" id="{8F0CE9DD-2CF8-9B4B-9612-89465E6960D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10067" y="855694"/>
            <a:ext cx="5200333" cy="4090381"/>
          </a:xfrm>
          <a:prstGeom prst="rect">
            <a:avLst/>
          </a:prstGeom>
        </p:spPr>
      </p:pic>
    </p:spTree>
    <p:extLst>
      <p:ext uri="{BB962C8B-B14F-4D97-AF65-F5344CB8AC3E}">
        <p14:creationId xmlns:p14="http://schemas.microsoft.com/office/powerpoint/2010/main" val="3163638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830400" y="142275"/>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1800" dirty="0"/>
              <a:t>MIMES &amp; MIDAS</a:t>
            </a:r>
            <a:endParaRPr sz="1800" dirty="0"/>
          </a:p>
        </p:txBody>
      </p:sp>
      <p:sp>
        <p:nvSpPr>
          <p:cNvPr id="104" name="Shape 104"/>
          <p:cNvSpPr txBox="1">
            <a:spLocks noGrp="1"/>
          </p:cNvSpPr>
          <p:nvPr>
            <p:ph type="sldNum" idx="12"/>
          </p:nvPr>
        </p:nvSpPr>
        <p:spPr>
          <a:xfrm>
            <a:off x="8417727" y="213076"/>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7</a:t>
            </a:fld>
            <a:endParaRPr/>
          </a:p>
        </p:txBody>
      </p:sp>
      <p:pic>
        <p:nvPicPr>
          <p:cNvPr id="22" name="Picture 13">
            <a:extLst>
              <a:ext uri="{FF2B5EF4-FFF2-40B4-BE49-F238E27FC236}">
                <a16:creationId xmlns:a16="http://schemas.microsoft.com/office/drawing/2014/main" id="{FBAF9965-D8A8-8344-9ABA-8EA06A669DD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0712" y="1117608"/>
            <a:ext cx="8728075" cy="38766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0655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ctrTitle"/>
          </p:nvPr>
        </p:nvSpPr>
        <p:spPr>
          <a:xfrm>
            <a:off x="729625" y="1578550"/>
            <a:ext cx="3548400" cy="1594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2400" dirty="0"/>
              <a:t>MIDAS Tool: Assisted Decision-Making</a:t>
            </a:r>
            <a:endParaRPr sz="2400" dirty="0"/>
          </a:p>
        </p:txBody>
      </p:sp>
      <p:sp>
        <p:nvSpPr>
          <p:cNvPr id="97" name="Shape 97"/>
          <p:cNvSpPr txBox="1">
            <a:spLocks noGrp="1"/>
          </p:cNvSpPr>
          <p:nvPr>
            <p:ph type="subTitle" idx="1"/>
          </p:nvPr>
        </p:nvSpPr>
        <p:spPr>
          <a:xfrm>
            <a:off x="729626" y="3172900"/>
            <a:ext cx="3548400" cy="1342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b="1" u="sng" dirty="0"/>
              <a:t>Speakers:</a:t>
            </a:r>
          </a:p>
          <a:p>
            <a:pPr marL="0" lvl="0" indent="0">
              <a:spcBef>
                <a:spcPts val="0"/>
              </a:spcBef>
              <a:spcAft>
                <a:spcPts val="0"/>
              </a:spcAft>
              <a:buNone/>
            </a:pPr>
            <a:endParaRPr lang="en-US" dirty="0"/>
          </a:p>
          <a:p>
            <a:pPr marL="0" lvl="0" indent="0">
              <a:spcBef>
                <a:spcPts val="0"/>
              </a:spcBef>
              <a:spcAft>
                <a:spcPts val="0"/>
              </a:spcAft>
              <a:buNone/>
            </a:pPr>
            <a:r>
              <a:rPr lang="en-US" dirty="0"/>
              <a:t>Suchi Gopal</a:t>
            </a:r>
          </a:p>
          <a:p>
            <a:pPr marL="0" lvl="0" indent="0">
              <a:spcBef>
                <a:spcPts val="0"/>
              </a:spcBef>
              <a:spcAft>
                <a:spcPts val="0"/>
              </a:spcAft>
              <a:buNone/>
            </a:pPr>
            <a:r>
              <a:rPr lang="en-US" dirty="0"/>
              <a:t>Joshua Pitts</a:t>
            </a:r>
          </a:p>
          <a:p>
            <a:pPr marL="0" lvl="0" indent="0">
              <a:spcBef>
                <a:spcPts val="0"/>
              </a:spcBef>
              <a:spcAft>
                <a:spcPts val="0"/>
              </a:spcAft>
              <a:buNone/>
            </a:pPr>
            <a:endParaRPr dirty="0"/>
          </a:p>
        </p:txBody>
      </p:sp>
      <p:pic>
        <p:nvPicPr>
          <p:cNvPr id="20" name="Picture 19">
            <a:extLst>
              <a:ext uri="{FF2B5EF4-FFF2-40B4-BE49-F238E27FC236}">
                <a16:creationId xmlns:a16="http://schemas.microsoft.com/office/drawing/2014/main" id="{EACD5B10-C3EE-8743-ACFB-ECD3CE12DF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80714" y="1300766"/>
            <a:ext cx="4377401" cy="2807594"/>
          </a:xfrm>
          <a:prstGeom prst="rect">
            <a:avLst/>
          </a:prstGeom>
        </p:spPr>
      </p:pic>
      <p:sp>
        <p:nvSpPr>
          <p:cNvPr id="21" name="Shape 97">
            <a:extLst>
              <a:ext uri="{FF2B5EF4-FFF2-40B4-BE49-F238E27FC236}">
                <a16:creationId xmlns:a16="http://schemas.microsoft.com/office/drawing/2014/main" id="{1EAC3078-E166-8F43-AAF9-E357EC2F9604}"/>
              </a:ext>
            </a:extLst>
          </p:cNvPr>
          <p:cNvSpPr txBox="1">
            <a:spLocks/>
          </p:cNvSpPr>
          <p:nvPr/>
        </p:nvSpPr>
        <p:spPr>
          <a:xfrm>
            <a:off x="4895214" y="4146997"/>
            <a:ext cx="3548400" cy="1342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1pPr>
            <a:lvl2pPr marL="914400" marR="0" lvl="1" indent="-298450"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2pPr>
            <a:lvl3pPr marL="1371600" marR="0" lvl="2" indent="-298450"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3pPr>
            <a:lvl4pPr marL="1828800" marR="0" lvl="3" indent="-298450"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4pPr>
            <a:lvl5pPr marL="2286000" marR="0" lvl="4" indent="-298450"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5pPr>
            <a:lvl6pPr marL="2743200" marR="0" lvl="5" indent="-298450"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6pPr>
            <a:lvl7pPr marL="3200400" marR="0" lvl="6" indent="-298450"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7pPr>
            <a:lvl8pPr marL="3657600" marR="0" lvl="7" indent="-298450"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8pPr>
            <a:lvl9pPr marL="4114800" marR="0" lvl="8" indent="-298450"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9pPr>
          </a:lstStyle>
          <a:p>
            <a:pPr marL="0" indent="0" algn="ctr"/>
            <a:r>
              <a:rPr lang="en-US" b="1" u="sng" dirty="0"/>
              <a:t>Food, Water &amp; Energy Analysis in MIDAS</a:t>
            </a:r>
            <a:endParaRPr lang="en-US" dirty="0"/>
          </a:p>
        </p:txBody>
      </p:sp>
    </p:spTree>
    <p:extLst>
      <p:ext uri="{BB962C8B-B14F-4D97-AF65-F5344CB8AC3E}">
        <p14:creationId xmlns:p14="http://schemas.microsoft.com/office/powerpoint/2010/main" val="3103592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830400" y="142275"/>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1800" dirty="0"/>
              <a:t>MIDAS Goals</a:t>
            </a:r>
            <a:endParaRPr sz="1800" dirty="0"/>
          </a:p>
        </p:txBody>
      </p:sp>
      <p:sp>
        <p:nvSpPr>
          <p:cNvPr id="104" name="Shape 104"/>
          <p:cNvSpPr txBox="1">
            <a:spLocks noGrp="1"/>
          </p:cNvSpPr>
          <p:nvPr>
            <p:ph type="sldNum" idx="12"/>
          </p:nvPr>
        </p:nvSpPr>
        <p:spPr>
          <a:xfrm>
            <a:off x="8417727" y="213076"/>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9</a:t>
            </a:fld>
            <a:endParaRPr/>
          </a:p>
        </p:txBody>
      </p:sp>
      <p:sp>
        <p:nvSpPr>
          <p:cNvPr id="2" name="Rectangle 1">
            <a:extLst>
              <a:ext uri="{FF2B5EF4-FFF2-40B4-BE49-F238E27FC236}">
                <a16:creationId xmlns:a16="http://schemas.microsoft.com/office/drawing/2014/main" id="{052C8A1F-FB0C-1F44-8A6C-1663833B7A03}"/>
              </a:ext>
            </a:extLst>
          </p:cNvPr>
          <p:cNvSpPr/>
          <p:nvPr/>
        </p:nvSpPr>
        <p:spPr>
          <a:xfrm>
            <a:off x="444320" y="1402201"/>
            <a:ext cx="7411792" cy="2924583"/>
          </a:xfrm>
          <a:prstGeom prst="rect">
            <a:avLst/>
          </a:prstGeom>
        </p:spPr>
        <p:txBody>
          <a:bodyPr wrap="square">
            <a:spAutoFit/>
          </a:bodyPr>
          <a:lstStyle/>
          <a:p>
            <a:pPr>
              <a:lnSpc>
                <a:spcPct val="107000"/>
              </a:lnSpc>
              <a:spcBef>
                <a:spcPts val="1200"/>
              </a:spcBef>
            </a:pPr>
            <a:r>
              <a:rPr lang="en-US" sz="2800" b="1"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Overview</a:t>
            </a:r>
          </a:p>
          <a:p>
            <a:pPr>
              <a:lnSpc>
                <a:spcPct val="107000"/>
              </a:lnSpc>
              <a:spcAft>
                <a:spcPts val="800"/>
              </a:spcAft>
            </a:pPr>
            <a:r>
              <a:rPr lang="en-US" sz="1600" dirty="0">
                <a:latin typeface="Calibri" panose="020F0502020204030204" pitchFamily="34" charset="0"/>
                <a:cs typeface="Calibri" panose="020F0502020204030204" pitchFamily="34" charset="0"/>
              </a:rPr>
              <a:t>1.MIDAS has kept pace with technology - Web enabled</a:t>
            </a:r>
            <a:br>
              <a:rPr lang="en-US" sz="20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2.Multi-source data from NASA, Cambodian </a:t>
            </a:r>
            <a:r>
              <a:rPr lang="en-US" sz="1600" dirty="0" err="1">
                <a:latin typeface="Calibri" panose="020F0502020204030204" pitchFamily="34" charset="0"/>
                <a:cs typeface="Calibri" panose="020F0502020204030204" pitchFamily="34" charset="0"/>
              </a:rPr>
              <a:t>Govt</a:t>
            </a:r>
            <a:r>
              <a:rPr lang="en-US" sz="1600" dirty="0">
                <a:latin typeface="Calibri" panose="020F0502020204030204" pitchFamily="34" charset="0"/>
                <a:cs typeface="Calibri" panose="020F0502020204030204" pitchFamily="34" charset="0"/>
              </a:rPr>
              <a:t>, Crowd sourcing (volunteered information - ratings just as in Amazon)</a:t>
            </a:r>
            <a:br>
              <a:rPr lang="en-US" sz="20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3.Multi-stakeholder collaboration – each wants a different output and can share/collaborate</a:t>
            </a:r>
            <a:br>
              <a:rPr lang="en-US" sz="20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4.Many tools being added to enhance your needs – </a:t>
            </a:r>
            <a:r>
              <a:rPr lang="en-US" sz="1600" dirty="0" err="1">
                <a:latin typeface="Calibri" panose="020F0502020204030204" pitchFamily="34" charset="0"/>
                <a:cs typeface="Calibri" panose="020F0502020204030204" pitchFamily="34" charset="0"/>
              </a:rPr>
              <a:t>Siem</a:t>
            </a:r>
            <a:r>
              <a:rPr lang="en-US" sz="1600" dirty="0">
                <a:latin typeface="Calibri" panose="020F0502020204030204" pitchFamily="34" charset="0"/>
                <a:cs typeface="Calibri" panose="020F0502020204030204" pitchFamily="34" charset="0"/>
              </a:rPr>
              <a:t> Reap Urbanization</a:t>
            </a:r>
            <a:br>
              <a:rPr lang="en-US" sz="20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5.Education &amp; Outreach– Curriculum developed, Webinars, Undergrad and graduate students</a:t>
            </a:r>
            <a:br>
              <a:rPr lang="en-US" sz="20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6.MIDAS used now in Belize, Brazil, Key Biscayne (USA), Cambodia etc.</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0987632"/>
      </p:ext>
    </p:extLst>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1718</TotalTime>
  <Words>4617</Words>
  <Application>Microsoft Macintosh PowerPoint</Application>
  <PresentationFormat>On-screen Show (16:9)</PresentationFormat>
  <Paragraphs>569</Paragraphs>
  <Slides>50</Slides>
  <Notes>50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Raleway</vt:lpstr>
      <vt:lpstr>Calibri Light</vt:lpstr>
      <vt:lpstr>Lato</vt:lpstr>
      <vt:lpstr>Times New Roman</vt:lpstr>
      <vt:lpstr>Calibri</vt:lpstr>
      <vt:lpstr>Arial</vt:lpstr>
      <vt:lpstr>Wingdings</vt:lpstr>
      <vt:lpstr>Tahoma</vt:lpstr>
      <vt:lpstr>Streamline</vt:lpstr>
      <vt:lpstr>PowerPoint Presentation</vt:lpstr>
      <vt:lpstr>Agenda</vt:lpstr>
      <vt:lpstr>Introduction</vt:lpstr>
      <vt:lpstr>Workshop Framework </vt:lpstr>
      <vt:lpstr>Decision Support Tools  </vt:lpstr>
      <vt:lpstr>Framework : Environmental Valuation &amp; Tradeoffs  </vt:lpstr>
      <vt:lpstr>MIMES &amp; MIDAS</vt:lpstr>
      <vt:lpstr>MIDAS Tool: Assisted Decision-Making</vt:lpstr>
      <vt:lpstr>MIDAS Goals</vt:lpstr>
      <vt:lpstr>MIDAS Sources</vt:lpstr>
      <vt:lpstr>MIDAS</vt:lpstr>
      <vt:lpstr>History of MIDAS</vt:lpstr>
      <vt:lpstr>MIDAS In Belize</vt:lpstr>
      <vt:lpstr>MIDAS In Belize: (1) Identify Motivations</vt:lpstr>
      <vt:lpstr>Tradeoff Analysis in Massachusetts, United States</vt:lpstr>
      <vt:lpstr>Data Explorer in Florida, United States</vt:lpstr>
      <vt:lpstr>MIDAS in Cambodia</vt:lpstr>
      <vt:lpstr>MIDAS in Cambodia: Many Activities Help Decision Making</vt:lpstr>
      <vt:lpstr>MIDAS Demonstration</vt:lpstr>
      <vt:lpstr>MIDAS: Walkthrough</vt:lpstr>
      <vt:lpstr>MIDAS: Walkthrough</vt:lpstr>
      <vt:lpstr>1. Map Exploration</vt:lpstr>
      <vt:lpstr>1. Map Exploration</vt:lpstr>
      <vt:lpstr>1. Map Exploration</vt:lpstr>
      <vt:lpstr>2. Collaboration Via CDFs</vt:lpstr>
      <vt:lpstr>CDF Example</vt:lpstr>
      <vt:lpstr>2. Collaboration Via CDFs</vt:lpstr>
      <vt:lpstr>3. Food, Energy and Water Securities Assessment</vt:lpstr>
      <vt:lpstr>3. FEWS modeling</vt:lpstr>
      <vt:lpstr>4. Assessment - Siem Reap Urbanization</vt:lpstr>
      <vt:lpstr>4. Siem Reap</vt:lpstr>
      <vt:lpstr>5. MIMES Tradeoff Modeling</vt:lpstr>
      <vt:lpstr>MIMES Tonle Sap Background</vt:lpstr>
      <vt:lpstr>MIMES Tonle Sap Background cont.</vt:lpstr>
      <vt:lpstr>Scenario Design - Overview</vt:lpstr>
      <vt:lpstr>Scenario Factors</vt:lpstr>
      <vt:lpstr>PowerPoint Presentation</vt:lpstr>
      <vt:lpstr>PowerPoint Presentation</vt:lpstr>
      <vt:lpstr>PowerPoint Presentation</vt:lpstr>
      <vt:lpstr>PowerPoint Presentation</vt:lpstr>
      <vt:lpstr>PowerPoint Presentation</vt:lpstr>
      <vt:lpstr>Case Studies</vt:lpstr>
      <vt:lpstr>Break</vt:lpstr>
      <vt:lpstr>Food, Energy, Water Nexus</vt:lpstr>
      <vt:lpstr>Goals of Building our Approach</vt:lpstr>
      <vt:lpstr>Data for Food Security</vt:lpstr>
      <vt:lpstr>Data for Water Security</vt:lpstr>
      <vt:lpstr>Data for Water Security</vt:lpstr>
      <vt:lpstr>Making Decisions with Big Data in F.E.W.S.</vt:lpstr>
      <vt:lpstr>Conveying Decision Making to Stakeholders</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Joshua Pitts</cp:lastModifiedBy>
  <cp:revision>26</cp:revision>
  <cp:lastPrinted>2018-03-15T02:13:38Z</cp:lastPrinted>
  <dcterms:modified xsi:type="dcterms:W3CDTF">2018-03-15T02:14:00Z</dcterms:modified>
</cp:coreProperties>
</file>