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690" r:id="rId3"/>
    <p:sldId id="630" r:id="rId4"/>
    <p:sldId id="669" r:id="rId5"/>
    <p:sldId id="608" r:id="rId6"/>
    <p:sldId id="698" r:id="rId7"/>
    <p:sldId id="609" r:id="rId8"/>
    <p:sldId id="610" r:id="rId9"/>
    <p:sldId id="681" r:id="rId10"/>
    <p:sldId id="689" r:id="rId11"/>
    <p:sldId id="683" r:id="rId12"/>
    <p:sldId id="686" r:id="rId13"/>
    <p:sldId id="684" r:id="rId14"/>
    <p:sldId id="682" r:id="rId15"/>
    <p:sldId id="687" r:id="rId16"/>
    <p:sldId id="685" r:id="rId17"/>
    <p:sldId id="69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 initials="D"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962" autoAdjust="0"/>
    <p:restoredTop sz="72143" autoAdjust="0"/>
  </p:normalViewPr>
  <p:slideViewPr>
    <p:cSldViewPr>
      <p:cViewPr varScale="1">
        <p:scale>
          <a:sx n="109" d="100"/>
          <a:sy n="109" d="100"/>
        </p:scale>
        <p:origin x="-954" y="-84"/>
      </p:cViewPr>
      <p:guideLst>
        <p:guide orient="horz" pos="2160"/>
        <p:guide pos="2880"/>
      </p:guideLst>
    </p:cSldViewPr>
  </p:slideViewPr>
  <p:outlineViewPr>
    <p:cViewPr>
      <p:scale>
        <a:sx n="33" d="100"/>
        <a:sy n="33" d="100"/>
      </p:scale>
      <p:origin x="0" y="129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7-30T09:41:06.488" idx="21">
    <p:pos x="5356" y="1198"/>
    <p:text>REDUNDANT?  "dynamic, systems" and "Spatial Dynamic"</p:text>
  </p:cm>
  <p:cm authorId="0" dt="2010-07-30T09:41:57.714" idx="22">
    <p:pos x="4690" y="2712"/>
    <p:text>WHAT DO WE MEAN BY "HUMAN SYSTEMS"?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07-30T10:04:33.243" idx="23">
    <p:pos x="4012" y="2987"/>
    <p:text>WHAT IS "EARTH ENERGY"?</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F8D8A5-1F2F-4121-8425-232259D03A7C}" type="datetimeFigureOut">
              <a:rPr lang="en-US" smtClean="0"/>
              <a:pPr/>
              <a:t>5/6/2016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53045C-CADE-40A7-A360-93779207C90F}" type="slidenum">
              <a:rPr lang="en-US" smtClean="0"/>
              <a:pPr/>
              <a:t>‹#›</a:t>
            </a:fld>
            <a:endParaRPr lang="en-US"/>
          </a:p>
        </p:txBody>
      </p:sp>
    </p:spTree>
    <p:extLst>
      <p:ext uri="{BB962C8B-B14F-4D97-AF65-F5344CB8AC3E}">
        <p14:creationId xmlns="" xmlns:p14="http://schemas.microsoft.com/office/powerpoint/2010/main" val="23948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D3F51-F838-4B71-AAEF-90EB697AC899}" type="datetimeFigureOut">
              <a:rPr lang="en-US" smtClean="0"/>
              <a:pPr/>
              <a:t>5/6/2016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F12FE0-F2D1-4ECB-B52F-4E88EDA7CB40}" type="slidenum">
              <a:rPr lang="en-US" smtClean="0"/>
              <a:pPr/>
              <a:t>‹#›</a:t>
            </a:fld>
            <a:endParaRPr lang="en-US"/>
          </a:p>
        </p:txBody>
      </p:sp>
    </p:spTree>
    <p:extLst>
      <p:ext uri="{BB962C8B-B14F-4D97-AF65-F5344CB8AC3E}">
        <p14:creationId xmlns="" xmlns:p14="http://schemas.microsoft.com/office/powerpoint/2010/main" val="68839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LABELS</a:t>
            </a:r>
            <a:r>
              <a:rPr lang="en-US" baseline="0" dirty="0" smtClean="0"/>
              <a:t> ON THE SLIDE?</a:t>
            </a:r>
            <a:endParaRPr lang="en-US" dirty="0"/>
          </a:p>
        </p:txBody>
      </p:sp>
      <p:sp>
        <p:nvSpPr>
          <p:cNvPr id="4" name="Slide Number Placeholder 3"/>
          <p:cNvSpPr>
            <a:spLocks noGrp="1"/>
          </p:cNvSpPr>
          <p:nvPr>
            <p:ph type="sldNum" sz="quarter" idx="10"/>
          </p:nvPr>
        </p:nvSpPr>
        <p:spPr/>
        <p:txBody>
          <a:bodyPr/>
          <a:lstStyle/>
          <a:p>
            <a:fld id="{A7F12FE0-F2D1-4ECB-B52F-4E88EDA7CB4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F12FE0-F2D1-4ECB-B52F-4E88EDA7CB4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CONTRADICTIONS??????</a:t>
            </a:r>
            <a:endParaRPr lang="en-US" dirty="0"/>
          </a:p>
        </p:txBody>
      </p:sp>
      <p:sp>
        <p:nvSpPr>
          <p:cNvPr id="4" name="Slide Number Placeholder 3"/>
          <p:cNvSpPr>
            <a:spLocks noGrp="1"/>
          </p:cNvSpPr>
          <p:nvPr>
            <p:ph type="sldNum" sz="quarter" idx="10"/>
          </p:nvPr>
        </p:nvSpPr>
        <p:spPr/>
        <p:txBody>
          <a:bodyPr/>
          <a:lstStyle/>
          <a:p>
            <a:fld id="{B7CB701E-7CEE-4F98-A0AE-388674967EA4}" type="slidenum">
              <a:rPr lang="en-US" smtClean="0"/>
              <a:pPr/>
              <a:t>6</a:t>
            </a:fld>
            <a:endParaRPr lang="en-US"/>
          </a:p>
        </p:txBody>
      </p:sp>
    </p:spTree>
    <p:extLst>
      <p:ext uri="{BB962C8B-B14F-4D97-AF65-F5344CB8AC3E}">
        <p14:creationId xmlns:p14="http://schemas.microsoft.com/office/powerpoint/2010/main" xmlns="" val="352705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we rework</a:t>
            </a:r>
            <a:r>
              <a:rPr lang="en-US" baseline="0" dirty="0" smtClean="0"/>
              <a:t> this a bit?  Give an example from later slides?</a:t>
            </a:r>
            <a:endParaRPr lang="en-US" dirty="0"/>
          </a:p>
        </p:txBody>
      </p:sp>
      <p:sp>
        <p:nvSpPr>
          <p:cNvPr id="4" name="Slide Number Placeholder 3"/>
          <p:cNvSpPr>
            <a:spLocks noGrp="1"/>
          </p:cNvSpPr>
          <p:nvPr>
            <p:ph type="sldNum" sz="quarter" idx="10"/>
          </p:nvPr>
        </p:nvSpPr>
        <p:spPr/>
        <p:txBody>
          <a:bodyPr/>
          <a:lstStyle/>
          <a:p>
            <a:fld id="{A7F12FE0-F2D1-4ECB-B52F-4E88EDA7CB4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F12FE0-F2D1-4ECB-B52F-4E88EDA7CB40}" type="slidenum">
              <a:rPr lang="en-US" smtClean="0">
                <a:solidFill>
                  <a:prstClr val="black"/>
                </a:solidFill>
              </a:rPr>
              <a:pPr/>
              <a:t>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761E45-6CA9-4049-A7BB-4A4D5E6E6CBA}"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BBF66-464E-4ED5-BA0B-7336641949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61E45-6CA9-4049-A7BB-4A4D5E6E6CBA}"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BBF66-464E-4ED5-BA0B-7336641949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61E45-6CA9-4049-A7BB-4A4D5E6E6CBA}"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BBF66-464E-4ED5-BA0B-7336641949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61E45-6CA9-4049-A7BB-4A4D5E6E6CBA}"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BBF66-464E-4ED5-BA0B-7336641949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61E45-6CA9-4049-A7BB-4A4D5E6E6CBA}"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BBF66-464E-4ED5-BA0B-7336641949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761E45-6CA9-4049-A7BB-4A4D5E6E6CBA}"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BBF66-464E-4ED5-BA0B-7336641949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761E45-6CA9-4049-A7BB-4A4D5E6E6CBA}" type="datetimeFigureOut">
              <a:rPr lang="en-US" smtClean="0"/>
              <a:pPr/>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BBF66-464E-4ED5-BA0B-7336641949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761E45-6CA9-4049-A7BB-4A4D5E6E6CBA}" type="datetimeFigureOut">
              <a:rPr lang="en-US" smtClean="0"/>
              <a:pPr/>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BBF66-464E-4ED5-BA0B-7336641949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61E45-6CA9-4049-A7BB-4A4D5E6E6CBA}" type="datetimeFigureOut">
              <a:rPr lang="en-US" smtClean="0"/>
              <a:pPr/>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BBF66-464E-4ED5-BA0B-7336641949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61E45-6CA9-4049-A7BB-4A4D5E6E6CBA}"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BBF66-464E-4ED5-BA0B-7336641949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61E45-6CA9-4049-A7BB-4A4D5E6E6CBA}"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BBF66-464E-4ED5-BA0B-7336641949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61E45-6CA9-4049-A7BB-4A4D5E6E6CBA}" type="datetimeFigureOut">
              <a:rPr lang="en-US" smtClean="0"/>
              <a:pPr/>
              <a:t>5/6/2016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BBF66-464E-4ED5-BA0B-7336641949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33400"/>
            <a:ext cx="7010400" cy="3429000"/>
          </a:xfrm>
        </p:spPr>
        <p:txBody>
          <a:bodyPr>
            <a:normAutofit fontScale="90000"/>
          </a:bodyPr>
          <a:lstStyle/>
          <a:p>
            <a:pPr lvl="0"/>
            <a:r>
              <a:rPr lang="en-US" sz="4000" dirty="0" smtClean="0">
                <a:solidFill>
                  <a:srgbClr val="FF0000"/>
                </a:solidFill>
              </a:rPr>
              <a:t>Simulating the interactions of coupled human and natural systems in South Asia’s largest wetland.</a:t>
            </a:r>
            <a:br>
              <a:rPr lang="en-US" sz="4000" dirty="0" smtClean="0">
                <a:solidFill>
                  <a:srgbClr val="FF0000"/>
                </a:solidFill>
              </a:rPr>
            </a:br>
            <a:r>
              <a:rPr lang="en-US" sz="2700" dirty="0" err="1" smtClean="0">
                <a:solidFill>
                  <a:srgbClr val="FF0000"/>
                </a:solidFill>
              </a:rPr>
              <a:t>R</a:t>
            </a:r>
            <a:r>
              <a:rPr lang="en-US" sz="2400" dirty="0" err="1" smtClean="0">
                <a:solidFill>
                  <a:srgbClr val="FF0000"/>
                </a:solidFill>
              </a:rPr>
              <a:t>oelof</a:t>
            </a:r>
            <a:r>
              <a:rPr lang="en-US" sz="2400" dirty="0" smtClean="0">
                <a:solidFill>
                  <a:srgbClr val="FF0000"/>
                </a:solidFill>
              </a:rPr>
              <a:t> </a:t>
            </a:r>
            <a:r>
              <a:rPr lang="en-US" sz="2400" dirty="0" err="1" smtClean="0">
                <a:solidFill>
                  <a:srgbClr val="FF0000"/>
                </a:solidFill>
              </a:rPr>
              <a:t>Boumans</a:t>
            </a:r>
            <a:r>
              <a:rPr lang="en-US" sz="2400" dirty="0" smtClean="0">
                <a:solidFill>
                  <a:srgbClr val="FF0000"/>
                </a:solidFill>
              </a:rPr>
              <a:t>, </a:t>
            </a:r>
            <a:r>
              <a:rPr lang="en-US" sz="2400" dirty="0" err="1" smtClean="0">
                <a:solidFill>
                  <a:srgbClr val="FF0000"/>
                </a:solidFill>
              </a:rPr>
              <a:t>Mauritio</a:t>
            </a:r>
            <a:r>
              <a:rPr lang="en-US" sz="2400" dirty="0" smtClean="0">
                <a:solidFill>
                  <a:srgbClr val="FF0000"/>
                </a:solidFill>
              </a:rPr>
              <a:t> Areas, </a:t>
            </a:r>
            <a:r>
              <a:rPr lang="en-US" sz="2400" dirty="0" err="1" smtClean="0">
                <a:solidFill>
                  <a:srgbClr val="FF0000"/>
                </a:solidFill>
              </a:rPr>
              <a:t>Irit</a:t>
            </a:r>
            <a:r>
              <a:rPr lang="en-US" sz="2400" dirty="0" smtClean="0">
                <a:solidFill>
                  <a:srgbClr val="FF0000"/>
                </a:solidFill>
              </a:rPr>
              <a:t> Altman, Les Kaufman, and </a:t>
            </a:r>
            <a:r>
              <a:rPr lang="en-US" sz="2400" dirty="0" err="1" smtClean="0">
                <a:solidFill>
                  <a:srgbClr val="FF0000"/>
                </a:solidFill>
              </a:rPr>
              <a:t>Suchi</a:t>
            </a:r>
            <a:r>
              <a:rPr lang="en-US" sz="2400" dirty="0" smtClean="0">
                <a:solidFill>
                  <a:srgbClr val="FF0000"/>
                </a:solidFill>
              </a:rPr>
              <a:t> </a:t>
            </a:r>
            <a:r>
              <a:rPr lang="en-US" sz="2400" dirty="0" err="1" smtClean="0">
                <a:solidFill>
                  <a:srgbClr val="FF0000"/>
                </a:solidFill>
              </a:rPr>
              <a:t>Gopal</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1800" dirty="0" smtClean="0">
                <a:solidFill>
                  <a:srgbClr val="FF0000"/>
                </a:solidFill>
              </a:rPr>
              <a:t>International Society for Ecological Modeling May 2016</a:t>
            </a:r>
            <a:endParaRPr lang="en-US" sz="1800" dirty="0">
              <a:solidFill>
                <a:srgbClr val="FF0000"/>
              </a:solidFill>
            </a:endParaRP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4191000"/>
            <a:ext cx="3084662"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5333999"/>
            <a:ext cx="2286000" cy="12501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3729" name="Picture 1"/>
          <p:cNvPicPr>
            <a:picLocks noChangeAspect="1" noChangeArrowheads="1"/>
          </p:cNvPicPr>
          <p:nvPr/>
        </p:nvPicPr>
        <p:blipFill>
          <a:blip r:embed="rId5" cstate="print"/>
          <a:srcRect/>
          <a:stretch>
            <a:fillRect/>
          </a:stretch>
        </p:blipFill>
        <p:spPr bwMode="auto">
          <a:xfrm>
            <a:off x="7391400" y="5334000"/>
            <a:ext cx="1476375" cy="676275"/>
          </a:xfrm>
          <a:prstGeom prst="rect">
            <a:avLst/>
          </a:prstGeom>
          <a:noFill/>
          <a:ln w="9525">
            <a:noFill/>
            <a:miter lim="800000"/>
            <a:headEnd/>
            <a:tailEnd/>
          </a:ln>
        </p:spPr>
      </p:pic>
      <p:pic>
        <p:nvPicPr>
          <p:cNvPr id="73730" name="Picture 2"/>
          <p:cNvPicPr>
            <a:picLocks noChangeAspect="1" noChangeArrowheads="1"/>
          </p:cNvPicPr>
          <p:nvPr/>
        </p:nvPicPr>
        <p:blipFill>
          <a:blip r:embed="rId6" cstate="print"/>
          <a:srcRect/>
          <a:stretch>
            <a:fillRect/>
          </a:stretch>
        </p:blipFill>
        <p:spPr bwMode="auto">
          <a:xfrm>
            <a:off x="4800600" y="6019800"/>
            <a:ext cx="4108174" cy="609600"/>
          </a:xfrm>
          <a:prstGeom prst="rect">
            <a:avLst/>
          </a:prstGeom>
          <a:noFill/>
          <a:ln w="9525">
            <a:noFill/>
            <a:miter lim="800000"/>
            <a:headEnd/>
            <a:tailEnd/>
          </a:ln>
        </p:spPr>
      </p:pic>
      <p:sp>
        <p:nvSpPr>
          <p:cNvPr id="17" name="Rectangle 16"/>
          <p:cNvSpPr/>
          <p:nvPr/>
        </p:nvSpPr>
        <p:spPr>
          <a:xfrm>
            <a:off x="5943600" y="4267200"/>
            <a:ext cx="3048000" cy="1200329"/>
          </a:xfrm>
          <a:prstGeom prst="rect">
            <a:avLst/>
          </a:prstGeom>
        </p:spPr>
        <p:txBody>
          <a:bodyPr wrap="square">
            <a:spAutoFit/>
          </a:bodyPr>
          <a:lstStyle/>
          <a:p>
            <a:r>
              <a:rPr lang="en-US" b="1" dirty="0" smtClean="0"/>
              <a:t>Cambodia</a:t>
            </a:r>
          </a:p>
          <a:p>
            <a:r>
              <a:rPr lang="en-US" b="1" dirty="0" smtClean="0"/>
              <a:t>Inland </a:t>
            </a:r>
            <a:r>
              <a:rPr lang="en-US" b="1" dirty="0" smtClean="0"/>
              <a:t>Fisheries Research Development Institute (</a:t>
            </a:r>
            <a:r>
              <a:rPr lang="en-US" b="1" dirty="0" err="1" smtClean="0"/>
              <a:t>IFReDI</a:t>
            </a:r>
            <a:r>
              <a:rPr lang="en-US" b="1" dirty="0" smtClean="0"/>
              <a:t>)</a:t>
            </a:r>
            <a:endParaRPr lang="en-US" b="1" dirty="0"/>
          </a:p>
        </p:txBody>
      </p:sp>
      <p:pic>
        <p:nvPicPr>
          <p:cNvPr id="73732" name="Picture 4" descr="http://www.sumernet.org/sites/default/files/styles/medium/public/ifredi.gif?itok=1-0ihQtN"/>
          <p:cNvPicPr>
            <a:picLocks noChangeAspect="1" noChangeArrowheads="1"/>
          </p:cNvPicPr>
          <p:nvPr/>
        </p:nvPicPr>
        <p:blipFill>
          <a:blip r:embed="rId7" cstate="print"/>
          <a:srcRect/>
          <a:stretch>
            <a:fillRect/>
          </a:stretch>
        </p:blipFill>
        <p:spPr bwMode="auto">
          <a:xfrm>
            <a:off x="4572000" y="4267200"/>
            <a:ext cx="1475508" cy="1524000"/>
          </a:xfrm>
          <a:prstGeom prst="rect">
            <a:avLst/>
          </a:prstGeom>
          <a:noFill/>
        </p:spPr>
      </p:pic>
      <p:pic>
        <p:nvPicPr>
          <p:cNvPr id="73734" name="Picture 6" descr="https://upload.wikimedia.org/wikipedia/en/thumb/3/39/Mekong_River_Commissionlogo.png/220px-Mekong_River_Commissionlogo.png"/>
          <p:cNvPicPr>
            <a:picLocks noChangeAspect="1" noChangeArrowheads="1"/>
          </p:cNvPicPr>
          <p:nvPr/>
        </p:nvPicPr>
        <p:blipFill>
          <a:blip r:embed="rId8" cstate="print"/>
          <a:srcRect/>
          <a:stretch>
            <a:fillRect/>
          </a:stretch>
        </p:blipFill>
        <p:spPr bwMode="auto">
          <a:xfrm>
            <a:off x="2895600" y="5029200"/>
            <a:ext cx="1578673" cy="1600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Changes in local hydrology</a:t>
            </a:r>
          </a:p>
          <a:p>
            <a:r>
              <a:rPr lang="en-US" dirty="0" smtClean="0"/>
              <a:t>2 Changes in land cover </a:t>
            </a:r>
          </a:p>
          <a:p>
            <a:r>
              <a:rPr lang="en-US" dirty="0" smtClean="0"/>
              <a:t>3 Changes in Primary Production</a:t>
            </a:r>
          </a:p>
          <a:p>
            <a:r>
              <a:rPr lang="en-US" dirty="0" smtClean="0"/>
              <a:t>4 Changes in Ecological Production:</a:t>
            </a:r>
          </a:p>
          <a:p>
            <a:pPr lvl="1"/>
            <a:r>
              <a:rPr lang="en-US" dirty="0" smtClean="0"/>
              <a:t>Fish biomass and composition</a:t>
            </a:r>
          </a:p>
          <a:p>
            <a:pPr lvl="1"/>
            <a:r>
              <a:rPr lang="en-US" dirty="0" smtClean="0"/>
              <a:t>Plant biomass and composition</a:t>
            </a:r>
          </a:p>
          <a:p>
            <a:r>
              <a:rPr lang="en-US" dirty="0" smtClean="0"/>
              <a:t>5 Changes in Ecosystem Service Production</a:t>
            </a:r>
          </a:p>
          <a:p>
            <a:r>
              <a:rPr lang="en-US" dirty="0" smtClean="0"/>
              <a:t>6 Changes in Land use opportunities</a:t>
            </a:r>
          </a:p>
          <a:p>
            <a:r>
              <a:rPr lang="en-US" dirty="0" smtClean="0"/>
              <a:t>7 Socio-Economic outcomes.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03735" y="1600200"/>
            <a:ext cx="6936530" cy="4525963"/>
          </a:xfrm>
          <a:prstGeom prst="rect">
            <a:avLst/>
          </a:prstGeom>
          <a:noFill/>
          <a:ln w="9525">
            <a:noFill/>
            <a:miter lim="800000"/>
            <a:headEnd/>
            <a:tailEnd/>
          </a:ln>
          <a:effectLst/>
        </p:spPr>
      </p:pic>
      <p:sp>
        <p:nvSpPr>
          <p:cNvPr id="5" name="TextBox 4"/>
          <p:cNvSpPr txBox="1"/>
          <p:nvPr/>
        </p:nvSpPr>
        <p:spPr>
          <a:xfrm>
            <a:off x="1676400" y="228600"/>
            <a:ext cx="6629400" cy="923330"/>
          </a:xfrm>
          <a:prstGeom prst="rect">
            <a:avLst/>
          </a:prstGeom>
          <a:noFill/>
        </p:spPr>
        <p:txBody>
          <a:bodyPr wrap="square" rtlCol="0">
            <a:spAutoFit/>
          </a:bodyPr>
          <a:lstStyle/>
          <a:p>
            <a:r>
              <a:rPr lang="en-US" sz="5400" dirty="0" smtClean="0"/>
              <a:t>Hydrology</a:t>
            </a:r>
            <a:endParaRPr lang="en-US" sz="5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Landcover</a:t>
            </a:r>
            <a:r>
              <a:rPr lang="en-US" dirty="0" smtClean="0"/>
              <a:t> changes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339673" y="1600200"/>
            <a:ext cx="6464654" cy="45259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Producers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21056" y="1600200"/>
            <a:ext cx="7301887"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Populations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92683" y="1600200"/>
            <a:ext cx="555863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Services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615449"/>
            <a:ext cx="8229600" cy="449546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 Economic Outcomes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98751" y="1600200"/>
            <a:ext cx="7746498" cy="45259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3375.JPG"/>
          <p:cNvPicPr>
            <a:picLocks noGrp="1" noChangeAspect="1"/>
          </p:cNvPicPr>
          <p:nvPr>
            <p:ph idx="1"/>
          </p:nvPr>
        </p:nvPicPr>
        <p:blipFill>
          <a:blip r:embed="rId2" cstate="print"/>
          <a:stretch>
            <a:fillRect/>
          </a:stretch>
        </p:blipFill>
        <p:spPr>
          <a:xfrm>
            <a:off x="304800" y="685800"/>
            <a:ext cx="3810000" cy="2857500"/>
          </a:xfrm>
        </p:spPr>
      </p:pic>
      <p:pic>
        <p:nvPicPr>
          <p:cNvPr id="6" name="Picture 5" descr="IMG_3376.JPG"/>
          <p:cNvPicPr>
            <a:picLocks noChangeAspect="1"/>
          </p:cNvPicPr>
          <p:nvPr/>
        </p:nvPicPr>
        <p:blipFill>
          <a:blip r:embed="rId3" cstate="print"/>
          <a:stretch>
            <a:fillRect/>
          </a:stretch>
        </p:blipFill>
        <p:spPr>
          <a:xfrm>
            <a:off x="304800" y="3657600"/>
            <a:ext cx="3759200" cy="2819400"/>
          </a:xfrm>
          <a:prstGeom prst="rect">
            <a:avLst/>
          </a:prstGeom>
        </p:spPr>
      </p:pic>
      <p:pic>
        <p:nvPicPr>
          <p:cNvPr id="7" name="Picture 6" descr="IMG_3384.JPG"/>
          <p:cNvPicPr>
            <a:picLocks noChangeAspect="1"/>
          </p:cNvPicPr>
          <p:nvPr/>
        </p:nvPicPr>
        <p:blipFill>
          <a:blip r:embed="rId4" cstate="print"/>
          <a:stretch>
            <a:fillRect/>
          </a:stretch>
        </p:blipFill>
        <p:spPr>
          <a:xfrm>
            <a:off x="4343400" y="3657600"/>
            <a:ext cx="3962400" cy="2857500"/>
          </a:xfrm>
          <a:prstGeom prst="rect">
            <a:avLst/>
          </a:prstGeom>
        </p:spPr>
      </p:pic>
      <p:pic>
        <p:nvPicPr>
          <p:cNvPr id="8" name="Picture 7" descr="20151222_152103.jpg"/>
          <p:cNvPicPr>
            <a:picLocks noChangeAspect="1"/>
          </p:cNvPicPr>
          <p:nvPr/>
        </p:nvPicPr>
        <p:blipFill>
          <a:blip r:embed="rId5" cstate="print"/>
          <a:srcRect t="17964" b="13772"/>
          <a:stretch>
            <a:fillRect/>
          </a:stretch>
        </p:blipFill>
        <p:spPr>
          <a:xfrm>
            <a:off x="4267200" y="685800"/>
            <a:ext cx="4038600" cy="29007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Tonlesap</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19200" y="1295400"/>
            <a:ext cx="64389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457200"/>
            <a:ext cx="4343400" cy="838200"/>
          </a:xfrm>
        </p:spPr>
        <p:txBody>
          <a:bodyPr>
            <a:normAutofit/>
          </a:bodyPr>
          <a:lstStyle/>
          <a:p>
            <a:r>
              <a:rPr lang="en-US" sz="2800" dirty="0" err="1" smtClean="0"/>
              <a:t>Tonlesap</a:t>
            </a:r>
            <a:r>
              <a:rPr lang="en-US" sz="2800" dirty="0" smtClean="0"/>
              <a:t> Cambodia</a:t>
            </a:r>
            <a:endParaRPr lang="en-US"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 y="533400"/>
            <a:ext cx="8804404"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14800" y="3276600"/>
            <a:ext cx="4267200" cy="2895600"/>
          </a:xfrm>
          <a:prstGeom prst="rect">
            <a:avLst/>
          </a:prstGeom>
          <a:solidFill>
            <a:schemeClr val="accent1">
              <a:alpha val="73000"/>
            </a:schemeClr>
          </a:solidFill>
        </p:spPr>
        <p:txBody>
          <a:bodyPr wrap="square">
            <a:spAutoFit/>
          </a:bodyPr>
          <a:lstStyle/>
          <a:p>
            <a:r>
              <a:rPr lang="en-US" dirty="0" smtClean="0"/>
              <a:t>Rising population pressures, </a:t>
            </a:r>
            <a:r>
              <a:rPr lang="en-US" dirty="0" smtClean="0"/>
              <a:t>rapid </a:t>
            </a:r>
            <a:r>
              <a:rPr lang="en-US" dirty="0" smtClean="0"/>
              <a:t>political changes</a:t>
            </a:r>
            <a:r>
              <a:rPr lang="en-US" dirty="0" smtClean="0"/>
              <a:t>, and the introduction of new technologies and markets </a:t>
            </a:r>
            <a:r>
              <a:rPr lang="en-US" dirty="0" smtClean="0"/>
              <a:t>has overwhelmed </a:t>
            </a:r>
            <a:r>
              <a:rPr lang="en-US" dirty="0" smtClean="0"/>
              <a:t>traditional systems of flood forest and </a:t>
            </a:r>
            <a:r>
              <a:rPr lang="en-US" dirty="0" smtClean="0"/>
              <a:t>fisheries management</a:t>
            </a:r>
            <a:r>
              <a:rPr lang="en-US" dirty="0" smtClean="0"/>
              <a:t>. </a:t>
            </a:r>
            <a:endParaRPr lang="en-US" dirty="0" smtClean="0"/>
          </a:p>
          <a:p>
            <a:r>
              <a:rPr lang="en-US" dirty="0" smtClean="0"/>
              <a:t>Over-extraction </a:t>
            </a:r>
            <a:r>
              <a:rPr lang="en-US" dirty="0" smtClean="0"/>
              <a:t>has drawn down fish populations to </a:t>
            </a:r>
            <a:r>
              <a:rPr lang="en-US" dirty="0" smtClean="0"/>
              <a:t>a point </a:t>
            </a:r>
            <a:r>
              <a:rPr lang="en-US" dirty="0" smtClean="0"/>
              <a:t>that threatens many species, while undermining the </a:t>
            </a:r>
            <a:r>
              <a:rPr lang="en-US" dirty="0" smtClean="0"/>
              <a:t>livelihood of </a:t>
            </a:r>
            <a:r>
              <a:rPr lang="en-US" dirty="0" smtClean="0"/>
              <a:t>thousands of communities that reside around the lake and along </a:t>
            </a:r>
            <a:r>
              <a:rPr lang="en-US" dirty="0" smtClean="0"/>
              <a:t>the river</a:t>
            </a:r>
            <a:r>
              <a:rPr lang="en-US" dirty="0" smtClean="0"/>
              <a:t>.</a:t>
            </a:r>
            <a:endParaRPr lang="en-US" dirty="0"/>
          </a:p>
        </p:txBody>
      </p:sp>
      <p:sp>
        <p:nvSpPr>
          <p:cNvPr id="2" name="Title 1"/>
          <p:cNvSpPr>
            <a:spLocks noGrp="1"/>
          </p:cNvSpPr>
          <p:nvPr>
            <p:ph type="title"/>
          </p:nvPr>
        </p:nvSpPr>
        <p:spPr>
          <a:xfrm>
            <a:off x="457200" y="274638"/>
            <a:ext cx="3048000" cy="1143000"/>
          </a:xfrm>
        </p:spPr>
        <p:txBody>
          <a:bodyPr/>
          <a:lstStyle/>
          <a:p>
            <a:r>
              <a:rPr lang="en-US" dirty="0" smtClean="0"/>
              <a:t>The Issues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09600" y="1676400"/>
            <a:ext cx="2780524" cy="4525963"/>
          </a:xfrm>
          <a:prstGeom prst="rect">
            <a:avLst/>
          </a:prstGeom>
          <a:noFill/>
          <a:ln w="9525">
            <a:noFill/>
            <a:miter lim="800000"/>
            <a:headEnd/>
            <a:tailEnd/>
          </a:ln>
        </p:spPr>
      </p:pic>
      <p:sp>
        <p:nvSpPr>
          <p:cNvPr id="6" name="TextBox 5"/>
          <p:cNvSpPr txBox="1"/>
          <p:nvPr/>
        </p:nvSpPr>
        <p:spPr>
          <a:xfrm>
            <a:off x="685800" y="6172200"/>
            <a:ext cx="1632563" cy="369332"/>
          </a:xfrm>
          <a:prstGeom prst="rect">
            <a:avLst/>
          </a:prstGeom>
          <a:noFill/>
        </p:spPr>
        <p:txBody>
          <a:bodyPr wrap="none" rtlCol="0">
            <a:spAutoFit/>
          </a:bodyPr>
          <a:lstStyle/>
          <a:p>
            <a:r>
              <a:rPr lang="en-US" dirty="0" smtClean="0"/>
              <a:t>Arias et al 2014</a:t>
            </a:r>
            <a:endParaRPr lang="en-US" dirty="0"/>
          </a:p>
        </p:txBody>
      </p:sp>
      <p:sp>
        <p:nvSpPr>
          <p:cNvPr id="8" name="Rectangle 7"/>
          <p:cNvSpPr/>
          <p:nvPr/>
        </p:nvSpPr>
        <p:spPr>
          <a:xfrm>
            <a:off x="4038600" y="762000"/>
            <a:ext cx="4038600" cy="1815882"/>
          </a:xfrm>
          <a:prstGeom prst="rect">
            <a:avLst/>
          </a:prstGeom>
          <a:solidFill>
            <a:schemeClr val="accent1">
              <a:alpha val="39000"/>
            </a:schemeClr>
          </a:solidFill>
        </p:spPr>
        <p:txBody>
          <a:bodyPr wrap="square">
            <a:spAutoFit/>
          </a:bodyPr>
          <a:lstStyle/>
          <a:p>
            <a:r>
              <a:rPr lang="en-US" sz="1600" dirty="0" smtClean="0">
                <a:solidFill>
                  <a:schemeClr val="bg1"/>
                </a:solidFill>
              </a:rPr>
              <a:t>“Based on our monitoring, drought has been detected in Cambodia,” said the Mekong River Commission Secretariat. “The current drought situation in the country as of March 2016 could be at least as serious as that in 2015 and may likely be getting worse in coming months.”</a:t>
            </a:r>
            <a:endParaRPr lang="en-US" sz="1600" dirty="0">
              <a:solidFill>
                <a:schemeClr val="bg1"/>
              </a:solidFill>
            </a:endParaRPr>
          </a:p>
        </p:txBody>
      </p:sp>
      <p:pic>
        <p:nvPicPr>
          <p:cNvPr id="2053" name="Picture 5" descr="http://essc.org.ph/content/wp-content/uploads/2009/08/box1-large.jpg"/>
          <p:cNvPicPr>
            <a:picLocks noChangeAspect="1" noChangeArrowheads="1"/>
          </p:cNvPicPr>
          <p:nvPr/>
        </p:nvPicPr>
        <p:blipFill>
          <a:blip r:embed="rId3" cstate="print"/>
          <a:srcRect/>
          <a:stretch>
            <a:fillRect/>
          </a:stretch>
        </p:blipFill>
        <p:spPr bwMode="auto">
          <a:xfrm>
            <a:off x="3886200" y="2895600"/>
            <a:ext cx="4391697" cy="3609976"/>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3886200" y="228600"/>
            <a:ext cx="4267200" cy="25060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additive="base">
                                        <p:cTn id="1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additive="base">
                                        <p:cTn id="21" dur="500" fill="hold"/>
                                        <p:tgtEl>
                                          <p:spTgt spid="2053"/>
                                        </p:tgtEl>
                                        <p:attrNameLst>
                                          <p:attrName>ppt_x</p:attrName>
                                        </p:attrNameLst>
                                      </p:cBhvr>
                                      <p:tavLst>
                                        <p:tav tm="0">
                                          <p:val>
                                            <p:strVal val="#ppt_x"/>
                                          </p:val>
                                        </p:tav>
                                        <p:tav tm="100000">
                                          <p:val>
                                            <p:strVal val="#ppt_x"/>
                                          </p:val>
                                        </p:tav>
                                      </p:tavLst>
                                    </p:anim>
                                    <p:anim calcmode="lin" valueType="num">
                                      <p:cBhvr additive="base">
                                        <p:cTn id="2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fade">
                                      <p:cBhvr>
                                        <p:cTn id="27" dur="2000"/>
                                        <p:tgtEl>
                                          <p:spTgt spid="8">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2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 calcmode="lin" valueType="num">
                                      <p:cBhvr additive="base">
                                        <p:cTn id="35" dur="500" fill="hold"/>
                                        <p:tgtEl>
                                          <p:spTgt spid="2051"/>
                                        </p:tgtEl>
                                        <p:attrNameLst>
                                          <p:attrName>ppt_x</p:attrName>
                                        </p:attrNameLst>
                                      </p:cBhvr>
                                      <p:tavLst>
                                        <p:tav tm="0">
                                          <p:val>
                                            <p:strVal val="#ppt_x"/>
                                          </p:val>
                                        </p:tav>
                                        <p:tav tm="100000">
                                          <p:val>
                                            <p:strVal val="#ppt_x"/>
                                          </p:val>
                                        </p:tav>
                                      </p:tavLst>
                                    </p:anim>
                                    <p:anim calcmode="lin" valueType="num">
                                      <p:cBhvr additive="base">
                                        <p:cTn id="3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8"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229600" cy="1143000"/>
          </a:xfrm>
        </p:spPr>
        <p:txBody>
          <a:bodyPr/>
          <a:lstStyle/>
          <a:p>
            <a:r>
              <a:rPr lang="en-US" dirty="0" smtClean="0"/>
              <a:t>The Goal </a:t>
            </a:r>
            <a:r>
              <a:rPr lang="en-US" dirty="0" smtClean="0"/>
              <a:t>:</a:t>
            </a:r>
            <a:endParaRPr lang="en-US" dirty="0"/>
          </a:p>
        </p:txBody>
      </p:sp>
      <p:sp>
        <p:nvSpPr>
          <p:cNvPr id="5" name="Content Placeholder 4"/>
          <p:cNvSpPr>
            <a:spLocks noGrp="1"/>
          </p:cNvSpPr>
          <p:nvPr>
            <p:ph idx="1"/>
          </p:nvPr>
        </p:nvSpPr>
        <p:spPr>
          <a:xfrm>
            <a:off x="304800" y="2590800"/>
            <a:ext cx="8229600" cy="3352800"/>
          </a:xfrm>
        </p:spPr>
        <p:txBody>
          <a:bodyPr>
            <a:normAutofit fontScale="70000" lnSpcReduction="20000"/>
          </a:bodyPr>
          <a:lstStyle/>
          <a:p>
            <a:pPr>
              <a:buNone/>
            </a:pPr>
            <a:r>
              <a:rPr lang="en-US" b="1" dirty="0" smtClean="0">
                <a:solidFill>
                  <a:srgbClr val="FF0000"/>
                </a:solidFill>
              </a:rPr>
              <a:t>      </a:t>
            </a:r>
            <a:r>
              <a:rPr lang="en-US" b="1" dirty="0" smtClean="0"/>
              <a:t>Create a modeling tool which can incorporate stakeholder input and biophysical data sets for </a:t>
            </a:r>
            <a:r>
              <a:rPr lang="en-US" b="1" u="sng" dirty="0" smtClean="0"/>
              <a:t>valuation of ecosystem services </a:t>
            </a:r>
            <a:r>
              <a:rPr lang="en-US" b="1" dirty="0" smtClean="0"/>
              <a:t>and</a:t>
            </a:r>
            <a:r>
              <a:rPr lang="en-US" b="1" u="sng" dirty="0" smtClean="0"/>
              <a:t> decision-making</a:t>
            </a:r>
            <a:r>
              <a:rPr lang="en-US" b="1" dirty="0" smtClean="0"/>
              <a:t>:</a:t>
            </a:r>
            <a:br>
              <a:rPr lang="en-US" b="1" dirty="0" smtClean="0"/>
            </a:br>
            <a:endParaRPr lang="en-US" b="1" dirty="0" smtClean="0"/>
          </a:p>
          <a:p>
            <a:pPr lvl="1">
              <a:buFont typeface="Wingdings" pitchFamily="2" charset="2"/>
              <a:buChar char="Ø"/>
            </a:pPr>
            <a:r>
              <a:rPr lang="en-US" b="1" dirty="0" smtClean="0"/>
              <a:t>Simulate </a:t>
            </a:r>
            <a:r>
              <a:rPr lang="en-US" b="1" dirty="0" smtClean="0"/>
              <a:t>Ecosystems  </a:t>
            </a:r>
            <a:r>
              <a:rPr lang="en-US" b="1" dirty="0" smtClean="0"/>
              <a:t>and Socio-Economic systems in space</a:t>
            </a:r>
            <a:br>
              <a:rPr lang="en-US" b="1" dirty="0" smtClean="0"/>
            </a:br>
            <a:endParaRPr lang="en-US" b="1" dirty="0" smtClean="0"/>
          </a:p>
          <a:p>
            <a:pPr lvl="1">
              <a:buFont typeface="Wingdings" pitchFamily="2" charset="2"/>
              <a:buChar char="Ø"/>
            </a:pPr>
            <a:r>
              <a:rPr lang="en-US" b="1" dirty="0" smtClean="0"/>
              <a:t>Simulate these systems over time</a:t>
            </a:r>
            <a:br>
              <a:rPr lang="en-US" b="1" dirty="0" smtClean="0"/>
            </a:br>
            <a:endParaRPr lang="en-US" b="1" dirty="0" smtClean="0"/>
          </a:p>
          <a:p>
            <a:pPr lvl="1">
              <a:buFont typeface="Wingdings" pitchFamily="2" charset="2"/>
              <a:buChar char="Ø"/>
            </a:pPr>
            <a:r>
              <a:rPr lang="en-US" b="1" dirty="0" smtClean="0"/>
              <a:t>Simulate the interactions between these systems through coupling</a:t>
            </a:r>
          </a:p>
          <a:p>
            <a:pPr lvl="1">
              <a:buNone/>
            </a:pPr>
            <a:r>
              <a:rPr lang="en-US" b="1" dirty="0" smtClean="0"/>
              <a:t/>
            </a:r>
            <a:br>
              <a:rPr lang="en-US" b="1" dirty="0" smtClean="0"/>
            </a:br>
            <a:endParaRPr lang="en-US" dirty="0"/>
          </a:p>
        </p:txBody>
      </p:sp>
      <p:grpSp>
        <p:nvGrpSpPr>
          <p:cNvPr id="3" name="Group 3"/>
          <p:cNvGrpSpPr/>
          <p:nvPr/>
        </p:nvGrpSpPr>
        <p:grpSpPr>
          <a:xfrm>
            <a:off x="152400" y="152400"/>
            <a:ext cx="1219200" cy="1295400"/>
            <a:chOff x="457200" y="152400"/>
            <a:chExt cx="3124200" cy="3276600"/>
          </a:xfrm>
        </p:grpSpPr>
        <p:sp>
          <p:nvSpPr>
            <p:cNvPr id="6" name="Rounded Rectangle 5"/>
            <p:cNvSpPr/>
            <p:nvPr/>
          </p:nvSpPr>
          <p:spPr>
            <a:xfrm>
              <a:off x="457200" y="533400"/>
              <a:ext cx="2514600" cy="2514600"/>
            </a:xfrm>
            <a:prstGeom prst="roundRect">
              <a:avLst/>
            </a:prstGeom>
            <a:noFill/>
            <a:ln w="635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85800" y="1219200"/>
              <a:ext cx="1371600" cy="2209800"/>
            </a:xfrm>
            <a:prstGeom prst="roundRect">
              <a:avLst/>
            </a:prstGeom>
            <a:noFill/>
            <a:ln w="63500"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43000" y="152400"/>
              <a:ext cx="1676400" cy="1981200"/>
            </a:xfrm>
            <a:prstGeom prst="roundRect">
              <a:avLst/>
            </a:prstGeom>
            <a:noFill/>
            <a:ln w="635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2000" y="685800"/>
              <a:ext cx="1905000" cy="1447800"/>
            </a:xfrm>
            <a:prstGeom prst="roundRect">
              <a:avLst/>
            </a:prstGeom>
            <a:noFill/>
            <a:ln w="63500" cmpd="sng">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24000" y="1676400"/>
              <a:ext cx="1524000" cy="1447800"/>
            </a:xfrm>
            <a:prstGeom prst="round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295400" y="914400"/>
              <a:ext cx="2286000" cy="1828800"/>
            </a:xfrm>
            <a:prstGeom prst="roundRect">
              <a:avLst/>
            </a:prstGeom>
            <a:noFill/>
            <a:ln w="635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Scenario Modeling</a:t>
            </a:r>
            <a:endParaRPr lang="en-US" sz="3600" dirty="0"/>
          </a:p>
        </p:txBody>
      </p:sp>
      <p:sp>
        <p:nvSpPr>
          <p:cNvPr id="3" name="Content Placeholder 2"/>
          <p:cNvSpPr>
            <a:spLocks noGrp="1"/>
          </p:cNvSpPr>
          <p:nvPr>
            <p:ph idx="1"/>
          </p:nvPr>
        </p:nvSpPr>
        <p:spPr>
          <a:xfrm>
            <a:off x="457200" y="1371600"/>
            <a:ext cx="8229600" cy="4953000"/>
          </a:xfrm>
        </p:spPr>
        <p:txBody>
          <a:bodyPr>
            <a:normAutofit fontScale="25000" lnSpcReduction="20000"/>
          </a:bodyPr>
          <a:lstStyle/>
          <a:p>
            <a:pPr>
              <a:buNone/>
            </a:pPr>
            <a:r>
              <a:rPr lang="en-US" sz="9600" dirty="0" smtClean="0"/>
              <a:t>Characteristics:</a:t>
            </a:r>
          </a:p>
          <a:p>
            <a:r>
              <a:rPr lang="en-US" sz="9600" dirty="0" smtClean="0"/>
              <a:t>Aim is not to predict one exact picture of the future, but to present several alternative future developments.</a:t>
            </a:r>
          </a:p>
          <a:p>
            <a:pPr>
              <a:buNone/>
            </a:pPr>
            <a:endParaRPr lang="en-US" sz="9600" dirty="0" smtClean="0"/>
          </a:p>
          <a:p>
            <a:r>
              <a:rPr lang="en-US" sz="9600" dirty="0" smtClean="0"/>
              <a:t>Possible future outcomes are observable. Observations can be used to validate scenario trajectories</a:t>
            </a:r>
          </a:p>
          <a:p>
            <a:endParaRPr lang="en-US" sz="9600" dirty="0" smtClean="0"/>
          </a:p>
          <a:p>
            <a:r>
              <a:rPr lang="en-US" sz="9600" dirty="0" smtClean="0">
                <a:solidFill>
                  <a:srgbClr val="FF6600"/>
                </a:solidFill>
              </a:rPr>
              <a:t>Scenario models are connected to the past, but are not extrapolations</a:t>
            </a:r>
          </a:p>
          <a:p>
            <a:endParaRPr lang="en-US" sz="9600" dirty="0" smtClean="0">
              <a:solidFill>
                <a:srgbClr val="FF6600"/>
              </a:solidFill>
            </a:endParaRPr>
          </a:p>
          <a:p>
            <a:r>
              <a:rPr lang="en-US" sz="9600" dirty="0" smtClean="0">
                <a:solidFill>
                  <a:srgbClr val="FF6600"/>
                </a:solidFill>
              </a:rPr>
              <a:t>Scenarios do not rely on historical data and do not expect past observations to be still valid in the future. </a:t>
            </a:r>
          </a:p>
          <a:p>
            <a:endParaRPr lang="en-US" sz="9600" dirty="0" smtClean="0"/>
          </a:p>
          <a:p>
            <a:r>
              <a:rPr lang="en-US" sz="9600" dirty="0" smtClean="0"/>
              <a:t>Scenarios consider potential developments and turning points.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Autofit/>
          </a:bodyPr>
          <a:lstStyle/>
          <a:p>
            <a:r>
              <a:rPr lang="en-US" sz="3600" dirty="0" smtClean="0"/>
              <a:t>MIMES</a:t>
            </a:r>
            <a:br>
              <a:rPr lang="en-US" sz="3600" dirty="0" smtClean="0"/>
            </a:br>
            <a:r>
              <a:rPr lang="en-US" sz="2800" dirty="0" smtClean="0"/>
              <a:t>The Multi-Scale Integrated Model of Ecosystem Services</a:t>
            </a:r>
            <a:endParaRPr lang="en-US" sz="2800" dirty="0"/>
          </a:p>
        </p:txBody>
      </p:sp>
      <p:pic>
        <p:nvPicPr>
          <p:cNvPr id="4" name="Content Placeholder 3" descr="MIMES_diagrams.jpg"/>
          <p:cNvPicPr>
            <a:picLocks noGrp="1" noChangeAspect="1"/>
          </p:cNvPicPr>
          <p:nvPr>
            <p:ph idx="1"/>
          </p:nvPr>
        </p:nvPicPr>
        <p:blipFill>
          <a:blip r:embed="rId3" cstate="print"/>
          <a:srcRect t="13336" b="13336"/>
          <a:stretch>
            <a:fillRect/>
          </a:stretch>
        </p:blipFill>
        <p:spPr>
          <a:xfrm>
            <a:off x="1219200" y="1371600"/>
            <a:ext cx="6705600" cy="3687822"/>
          </a:xfrm>
          <a:prstGeom prst="rect">
            <a:avLst/>
          </a:prstGeom>
          <a:ln w="38100">
            <a:solidFill>
              <a:schemeClr val="tx1"/>
            </a:solidFill>
          </a:ln>
        </p:spPr>
      </p:pic>
      <p:pic>
        <p:nvPicPr>
          <p:cNvPr id="5" name="Picture 2"/>
          <p:cNvPicPr>
            <a:picLocks noChangeAspect="1" noChangeArrowheads="1"/>
          </p:cNvPicPr>
          <p:nvPr/>
        </p:nvPicPr>
        <p:blipFill>
          <a:blip r:embed="rId4" cstate="print"/>
          <a:srcRect t="43267" b="25004"/>
          <a:stretch>
            <a:fillRect/>
          </a:stretch>
        </p:blipFill>
        <p:spPr bwMode="auto">
          <a:xfrm>
            <a:off x="1524000" y="5562600"/>
            <a:ext cx="60198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Accounting Framework For Modeling Ecosystem Services </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72985528"/>
              </p:ext>
            </p:extLst>
          </p:nvPr>
        </p:nvGraphicFramePr>
        <p:xfrm>
          <a:off x="457200" y="1600200"/>
          <a:ext cx="8229600" cy="4816584"/>
        </p:xfrm>
        <a:graphic>
          <a:graphicData uri="http://schemas.openxmlformats.org/drawingml/2006/table">
            <a:tbl>
              <a:tblPr firstRow="1" bandRow="1">
                <a:tableStyleId>{5940675A-B579-460E-94D1-54222C63F5DA}</a:tableStyleId>
              </a:tblPr>
              <a:tblGrid>
                <a:gridCol w="1295400"/>
                <a:gridCol w="3200400"/>
                <a:gridCol w="3733800"/>
              </a:tblGrid>
              <a:tr h="1020337">
                <a:tc>
                  <a:txBody>
                    <a:bodyPr/>
                    <a:lstStyle/>
                    <a:p>
                      <a:endParaRPr lang="en-US" dirty="0"/>
                    </a:p>
                  </a:txBody>
                  <a:tcPr/>
                </a:tc>
                <a:tc>
                  <a:txBody>
                    <a:bodyPr/>
                    <a:lstStyle/>
                    <a:p>
                      <a:pPr algn="ctr"/>
                      <a:r>
                        <a:rPr lang="en-US" sz="2400" dirty="0" smtClean="0">
                          <a:latin typeface="Arial" pitchFamily="34" charset="0"/>
                          <a:cs typeface="Arial" pitchFamily="34" charset="0"/>
                        </a:rPr>
                        <a:t>Economic</a:t>
                      </a:r>
                      <a:r>
                        <a:rPr lang="en-US" sz="2400" baseline="0" dirty="0" smtClean="0">
                          <a:latin typeface="Arial" pitchFamily="34" charset="0"/>
                          <a:cs typeface="Arial" pitchFamily="34" charset="0"/>
                        </a:rPr>
                        <a:t> sector</a:t>
                      </a:r>
                    </a:p>
                    <a:p>
                      <a:pPr algn="ctr"/>
                      <a:r>
                        <a:rPr lang="en-US" sz="2400" baseline="0" dirty="0" smtClean="0">
                          <a:latin typeface="Arial" pitchFamily="34" charset="0"/>
                          <a:cs typeface="Arial" pitchFamily="34" charset="0"/>
                        </a:rPr>
                        <a:t> “Use”</a:t>
                      </a:r>
                      <a:endParaRPr lang="en-US" sz="24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Ecosystem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“Use”</a:t>
                      </a:r>
                    </a:p>
                    <a:p>
                      <a:endParaRPr lang="en-US" sz="2400" dirty="0">
                        <a:latin typeface="Arial" pitchFamily="34" charset="0"/>
                        <a:cs typeface="Arial" pitchFamily="34" charset="0"/>
                      </a:endParaRPr>
                    </a:p>
                  </a:txBody>
                  <a:tcPr/>
                </a:tc>
              </a:tr>
              <a:tr h="1813932">
                <a:tc>
                  <a:txBody>
                    <a:bodyPr/>
                    <a:lstStyle/>
                    <a:p>
                      <a:pPr algn="ctr"/>
                      <a:r>
                        <a:rPr lang="en-US" sz="2400" dirty="0" smtClean="0">
                          <a:latin typeface="Arial" pitchFamily="34" charset="0"/>
                          <a:cs typeface="Arial" pitchFamily="34" charset="0"/>
                        </a:rPr>
                        <a:t>Economic Sector</a:t>
                      </a:r>
                    </a:p>
                    <a:p>
                      <a:pPr algn="ctr"/>
                      <a:r>
                        <a:rPr lang="en-US" sz="2400" dirty="0" smtClean="0">
                          <a:latin typeface="Arial" pitchFamily="34" charset="0"/>
                          <a:cs typeface="Arial" pitchFamily="34" charset="0"/>
                        </a:rPr>
                        <a:t>“Make”</a:t>
                      </a:r>
                      <a:endParaRPr lang="en-US" sz="2400" dirty="0">
                        <a:latin typeface="Arial" pitchFamily="34" charset="0"/>
                        <a:cs typeface="Arial" pitchFamily="34" charset="0"/>
                      </a:endParaRPr>
                    </a:p>
                  </a:txBody>
                  <a:tcPr vert="vert270"/>
                </a:tc>
                <a:tc>
                  <a:txBody>
                    <a:bodyPr/>
                    <a:lstStyle/>
                    <a:p>
                      <a:endParaRPr lang="en-US" dirty="0" smtClean="0"/>
                    </a:p>
                    <a:p>
                      <a:endParaRPr lang="en-US" dirty="0" smtClean="0"/>
                    </a:p>
                    <a:p>
                      <a:r>
                        <a:rPr lang="en-US" sz="2000" dirty="0" smtClean="0"/>
                        <a:t>Human Interactions</a:t>
                      </a:r>
                      <a:endParaRPr lang="en-US" sz="2000" dirty="0"/>
                    </a:p>
                  </a:txBody>
                  <a:tcPr anchor="ctr" anchorCtr="1"/>
                </a:tc>
                <a:tc>
                  <a:txBody>
                    <a:bodyPr/>
                    <a:lstStyle/>
                    <a:p>
                      <a:endParaRPr lang="en-US" dirty="0" smtClean="0"/>
                    </a:p>
                    <a:p>
                      <a:endParaRPr lang="en-US" dirty="0" smtClean="0"/>
                    </a:p>
                    <a:p>
                      <a:r>
                        <a:rPr lang="en-US" sz="2000" dirty="0" smtClean="0"/>
                        <a:t>Ecosystem Impacts</a:t>
                      </a:r>
                      <a:endParaRPr lang="en-US" sz="2000" dirty="0"/>
                    </a:p>
                  </a:txBody>
                  <a:tcPr anchor="ctr" anchorCtr="1"/>
                </a:tc>
              </a:tr>
              <a:tr h="1813932">
                <a:tc>
                  <a:txBody>
                    <a:bodyPr/>
                    <a:lstStyle/>
                    <a:p>
                      <a:pPr algn="ctr"/>
                      <a:r>
                        <a:rPr lang="en-US" sz="2400" dirty="0" smtClean="0">
                          <a:latin typeface="Arial" pitchFamily="34" charset="0"/>
                          <a:cs typeface="Arial" pitchFamily="34" charset="0"/>
                        </a:rPr>
                        <a:t>Ecosystem “Make”</a:t>
                      </a:r>
                      <a:endParaRPr lang="en-US" sz="2400" dirty="0">
                        <a:latin typeface="Arial" pitchFamily="34" charset="0"/>
                        <a:cs typeface="Arial" pitchFamily="34" charset="0"/>
                      </a:endParaRPr>
                    </a:p>
                  </a:txBody>
                  <a:tcPr vert="vert270"/>
                </a:tc>
                <a:tc>
                  <a:txBody>
                    <a:bodyPr/>
                    <a:lstStyle/>
                    <a:p>
                      <a:endParaRPr lang="en-US" dirty="0" smtClean="0"/>
                    </a:p>
                    <a:p>
                      <a:endParaRPr lang="en-US" dirty="0" smtClean="0"/>
                    </a:p>
                    <a:p>
                      <a:r>
                        <a:rPr lang="en-US" sz="2000" dirty="0" smtClean="0"/>
                        <a:t>Ecosystem Services</a:t>
                      </a:r>
                      <a:endParaRPr lang="en-US" sz="2000" dirty="0"/>
                    </a:p>
                  </a:txBody>
                  <a:tcPr anchor="ctr" anchorCtr="1"/>
                </a:tc>
                <a:tc>
                  <a:txBody>
                    <a:bodyPr/>
                    <a:lstStyle/>
                    <a:p>
                      <a:endParaRPr lang="en-US" dirty="0" smtClean="0"/>
                    </a:p>
                    <a:p>
                      <a:endParaRPr lang="en-US" dirty="0" smtClean="0"/>
                    </a:p>
                    <a:p>
                      <a:r>
                        <a:rPr lang="en-US" sz="2000" dirty="0" smtClean="0"/>
                        <a:t>Ecosystem Processes</a:t>
                      </a:r>
                      <a:endParaRPr lang="en-US" sz="2000" dirty="0"/>
                    </a:p>
                  </a:txBody>
                  <a:tcPr anchor="ctr" anchorCtr="1"/>
                </a:tc>
              </a:tr>
            </a:tbl>
          </a:graphicData>
        </a:graphic>
      </p:graphicFrame>
      <p:sp>
        <p:nvSpPr>
          <p:cNvPr id="5" name="Cross 4"/>
          <p:cNvSpPr/>
          <p:nvPr/>
        </p:nvSpPr>
        <p:spPr>
          <a:xfrm>
            <a:off x="3048000" y="3149600"/>
            <a:ext cx="609600" cy="533400"/>
          </a:xfrm>
          <a:prstGeom prst="plus">
            <a:avLst>
              <a:gd name="adj" fmla="val 3928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413500" y="3530600"/>
            <a:ext cx="762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ross 8"/>
          <p:cNvSpPr/>
          <p:nvPr/>
        </p:nvSpPr>
        <p:spPr>
          <a:xfrm>
            <a:off x="3035300" y="5080000"/>
            <a:ext cx="609600" cy="533400"/>
          </a:xfrm>
          <a:prstGeom prst="plus">
            <a:avLst>
              <a:gd name="adj" fmla="val 3928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ross 9"/>
          <p:cNvSpPr/>
          <p:nvPr/>
        </p:nvSpPr>
        <p:spPr>
          <a:xfrm>
            <a:off x="6553200" y="5080000"/>
            <a:ext cx="609600" cy="533400"/>
          </a:xfrm>
          <a:prstGeom prst="plus">
            <a:avLst>
              <a:gd name="adj" fmla="val 3928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2" descr="C:\Users\Roel\Dropbox\Cambodia Pics_Irit March 2015\DSCF0460.JPG"/>
          <p:cNvPicPr>
            <a:picLocks noChangeAspect="1" noChangeArrowheads="1"/>
          </p:cNvPicPr>
          <p:nvPr/>
        </p:nvPicPr>
        <p:blipFill>
          <a:blip r:embed="rId3" cstate="print"/>
          <a:srcRect/>
          <a:stretch>
            <a:fillRect/>
          </a:stretch>
        </p:blipFill>
        <p:spPr bwMode="auto">
          <a:xfrm>
            <a:off x="5562600" y="4572000"/>
            <a:ext cx="2590800" cy="1905000"/>
          </a:xfrm>
          <a:prstGeom prst="rect">
            <a:avLst/>
          </a:prstGeom>
          <a:noFill/>
        </p:spPr>
      </p:pic>
      <p:grpSp>
        <p:nvGrpSpPr>
          <p:cNvPr id="21" name="Group 20"/>
          <p:cNvGrpSpPr/>
          <p:nvPr/>
        </p:nvGrpSpPr>
        <p:grpSpPr>
          <a:xfrm>
            <a:off x="1981200" y="4648200"/>
            <a:ext cx="3733800" cy="1752600"/>
            <a:chOff x="1981200" y="4648200"/>
            <a:chExt cx="3733800" cy="1752600"/>
          </a:xfrm>
        </p:grpSpPr>
        <p:pic>
          <p:nvPicPr>
            <p:cNvPr id="18" name="Picture 4" descr="C:\Users\Roel\Dropbox\Cambodia Pics_Irit March 2015\DSCF0527.JPG"/>
            <p:cNvPicPr>
              <a:picLocks noChangeAspect="1" noChangeArrowheads="1"/>
            </p:cNvPicPr>
            <p:nvPr/>
          </p:nvPicPr>
          <p:blipFill>
            <a:blip r:embed="rId4" cstate="print"/>
            <a:srcRect/>
            <a:stretch>
              <a:fillRect/>
            </a:stretch>
          </p:blipFill>
          <p:spPr bwMode="auto">
            <a:xfrm>
              <a:off x="1981200" y="4648200"/>
              <a:ext cx="2628900" cy="1752600"/>
            </a:xfrm>
            <a:prstGeom prst="rect">
              <a:avLst/>
            </a:prstGeom>
            <a:noFill/>
          </p:spPr>
        </p:pic>
        <p:sp>
          <p:nvSpPr>
            <p:cNvPr id="12" name="Left Arrow 11"/>
            <p:cNvSpPr/>
            <p:nvPr/>
          </p:nvSpPr>
          <p:spPr>
            <a:xfrm>
              <a:off x="4267200" y="5334000"/>
              <a:ext cx="1447800" cy="3810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057400" y="2895600"/>
            <a:ext cx="2514600" cy="2362200"/>
            <a:chOff x="2057400" y="2895600"/>
            <a:chExt cx="2514600" cy="2362200"/>
          </a:xfrm>
        </p:grpSpPr>
        <p:pic>
          <p:nvPicPr>
            <p:cNvPr id="17" name="Picture 3" descr="C:\Users\Roel\Dropbox\Cambodia Pics_Irit March 2015\DSCF0502.JPG"/>
            <p:cNvPicPr>
              <a:picLocks noChangeAspect="1" noChangeArrowheads="1"/>
            </p:cNvPicPr>
            <p:nvPr/>
          </p:nvPicPr>
          <p:blipFill>
            <a:blip r:embed="rId5" cstate="print"/>
            <a:srcRect/>
            <a:stretch>
              <a:fillRect/>
            </a:stretch>
          </p:blipFill>
          <p:spPr bwMode="auto">
            <a:xfrm>
              <a:off x="2057400" y="2895600"/>
              <a:ext cx="2514600" cy="1676400"/>
            </a:xfrm>
            <a:prstGeom prst="rect">
              <a:avLst/>
            </a:prstGeom>
            <a:noFill/>
          </p:spPr>
        </p:pic>
        <p:sp>
          <p:nvSpPr>
            <p:cNvPr id="15" name="Left Arrow 14"/>
            <p:cNvSpPr/>
            <p:nvPr/>
          </p:nvSpPr>
          <p:spPr>
            <a:xfrm rot="5400000">
              <a:off x="2438400" y="4343400"/>
              <a:ext cx="1447800" cy="3810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267200" y="2743200"/>
            <a:ext cx="3863678" cy="1752600"/>
            <a:chOff x="4267200" y="2743200"/>
            <a:chExt cx="3863678" cy="1752600"/>
          </a:xfrm>
        </p:grpSpPr>
        <p:pic>
          <p:nvPicPr>
            <p:cNvPr id="19" name="Picture 5"/>
            <p:cNvPicPr>
              <a:picLocks noChangeAspect="1" noChangeArrowheads="1"/>
            </p:cNvPicPr>
            <p:nvPr/>
          </p:nvPicPr>
          <p:blipFill>
            <a:blip r:embed="rId6" cstate="print"/>
            <a:srcRect/>
            <a:stretch>
              <a:fillRect/>
            </a:stretch>
          </p:blipFill>
          <p:spPr bwMode="auto">
            <a:xfrm>
              <a:off x="5486400" y="2743200"/>
              <a:ext cx="2644478" cy="1752600"/>
            </a:xfrm>
            <a:prstGeom prst="rect">
              <a:avLst/>
            </a:prstGeom>
            <a:noFill/>
            <a:ln w="9525">
              <a:noFill/>
              <a:miter lim="800000"/>
              <a:headEnd/>
              <a:tailEnd/>
            </a:ln>
          </p:spPr>
        </p:pic>
        <p:sp>
          <p:nvSpPr>
            <p:cNvPr id="13" name="Left Arrow 12"/>
            <p:cNvSpPr/>
            <p:nvPr/>
          </p:nvSpPr>
          <p:spPr>
            <a:xfrm rot="10800000" flipV="1">
              <a:off x="4267200" y="3581400"/>
              <a:ext cx="1447800" cy="3810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Left Arrow 13"/>
          <p:cNvSpPr/>
          <p:nvPr/>
        </p:nvSpPr>
        <p:spPr>
          <a:xfrm rot="16200000">
            <a:off x="6019800" y="4343400"/>
            <a:ext cx="1447800" cy="3810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080720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Tonlesap</a:t>
            </a:r>
            <a:r>
              <a:rPr lang="en-US" dirty="0" smtClean="0"/>
              <a:t> Model Diagram</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62000" y="1447800"/>
            <a:ext cx="7696200" cy="5179433"/>
          </a:xfrm>
          <a:prstGeom prst="rect">
            <a:avLst/>
          </a:prstGeom>
          <a:noFill/>
          <a:ln w="9525">
            <a:noFill/>
            <a:miter lim="800000"/>
            <a:headEnd/>
            <a:tailEnd/>
          </a:ln>
        </p:spPr>
      </p:pic>
      <p:sp>
        <p:nvSpPr>
          <p:cNvPr id="5" name="TextBox 4"/>
          <p:cNvSpPr txBox="1"/>
          <p:nvPr/>
        </p:nvSpPr>
        <p:spPr>
          <a:xfrm>
            <a:off x="5334000" y="3048000"/>
            <a:ext cx="1066800" cy="646331"/>
          </a:xfrm>
          <a:prstGeom prst="rect">
            <a:avLst/>
          </a:prstGeom>
          <a:solidFill>
            <a:schemeClr val="bg1"/>
          </a:solidFill>
        </p:spPr>
        <p:txBody>
          <a:bodyPr wrap="square" rtlCol="0">
            <a:spAutoFit/>
          </a:bodyPr>
          <a:lstStyle/>
          <a:p>
            <a:r>
              <a:rPr lang="en-US" dirty="0" smtClean="0"/>
              <a:t> 27 Fish species</a:t>
            </a:r>
            <a:endParaRPr lang="en-US" dirty="0"/>
          </a:p>
        </p:txBody>
      </p:sp>
      <p:sp>
        <p:nvSpPr>
          <p:cNvPr id="6" name="TextBox 5"/>
          <p:cNvSpPr txBox="1"/>
          <p:nvPr/>
        </p:nvSpPr>
        <p:spPr>
          <a:xfrm>
            <a:off x="2895600" y="3733800"/>
            <a:ext cx="3581400" cy="369332"/>
          </a:xfrm>
          <a:prstGeom prst="rect">
            <a:avLst/>
          </a:prstGeom>
          <a:solidFill>
            <a:schemeClr val="bg1"/>
          </a:solidFill>
        </p:spPr>
        <p:txBody>
          <a:bodyPr wrap="square" rtlCol="0">
            <a:spAutoFit/>
          </a:bodyPr>
          <a:lstStyle/>
          <a:p>
            <a:pPr algn="ctr"/>
            <a:r>
              <a:rPr lang="en-US" dirty="0" smtClean="0"/>
              <a:t>30 Locations</a:t>
            </a:r>
            <a:endParaRPr lang="en-US" dirty="0"/>
          </a:p>
        </p:txBody>
      </p:sp>
      <p:sp>
        <p:nvSpPr>
          <p:cNvPr id="7" name="TextBox 6"/>
          <p:cNvSpPr txBox="1"/>
          <p:nvPr/>
        </p:nvSpPr>
        <p:spPr>
          <a:xfrm>
            <a:off x="4572000" y="4267200"/>
            <a:ext cx="1524000" cy="369332"/>
          </a:xfrm>
          <a:prstGeom prst="rect">
            <a:avLst/>
          </a:prstGeom>
          <a:solidFill>
            <a:schemeClr val="bg1"/>
          </a:solidFill>
        </p:spPr>
        <p:txBody>
          <a:bodyPr wrap="square" rtlCol="0">
            <a:spAutoFit/>
          </a:bodyPr>
          <a:lstStyle/>
          <a:p>
            <a:r>
              <a:rPr lang="en-US" dirty="0" smtClean="0"/>
              <a:t>12 land covers</a:t>
            </a:r>
            <a:endParaRPr lang="en-US" dirty="0"/>
          </a:p>
        </p:txBody>
      </p:sp>
      <p:sp>
        <p:nvSpPr>
          <p:cNvPr id="8" name="TextBox 7"/>
          <p:cNvSpPr txBox="1"/>
          <p:nvPr/>
        </p:nvSpPr>
        <p:spPr>
          <a:xfrm>
            <a:off x="3657600" y="3124200"/>
            <a:ext cx="1295400" cy="369332"/>
          </a:xfrm>
          <a:prstGeom prst="rect">
            <a:avLst/>
          </a:prstGeom>
          <a:solidFill>
            <a:schemeClr val="bg1"/>
          </a:solidFill>
        </p:spPr>
        <p:txBody>
          <a:bodyPr wrap="square" rtlCol="0">
            <a:spAutoFit/>
          </a:bodyPr>
          <a:lstStyle/>
          <a:p>
            <a:r>
              <a:rPr lang="en-US" dirty="0" smtClean="0"/>
              <a:t> Hydrology</a:t>
            </a:r>
            <a:endParaRPr lang="en-US" dirty="0"/>
          </a:p>
        </p:txBody>
      </p:sp>
      <p:sp>
        <p:nvSpPr>
          <p:cNvPr id="9" name="TextBox 8"/>
          <p:cNvSpPr txBox="1"/>
          <p:nvPr/>
        </p:nvSpPr>
        <p:spPr>
          <a:xfrm>
            <a:off x="2743200" y="4191000"/>
            <a:ext cx="1066800" cy="646331"/>
          </a:xfrm>
          <a:prstGeom prst="rect">
            <a:avLst/>
          </a:prstGeom>
          <a:solidFill>
            <a:schemeClr val="bg1"/>
          </a:solidFill>
        </p:spPr>
        <p:txBody>
          <a:bodyPr wrap="square" rtlCol="0">
            <a:spAutoFit/>
          </a:bodyPr>
          <a:lstStyle/>
          <a:p>
            <a:r>
              <a:rPr lang="en-US" dirty="0" smtClean="0"/>
              <a:t> 4 user groups</a:t>
            </a:r>
            <a:endParaRPr lang="en-US" dirty="0"/>
          </a:p>
        </p:txBody>
      </p:sp>
      <p:sp>
        <p:nvSpPr>
          <p:cNvPr id="10" name="TextBox 9"/>
          <p:cNvSpPr txBox="1"/>
          <p:nvPr/>
        </p:nvSpPr>
        <p:spPr>
          <a:xfrm>
            <a:off x="4648200" y="4648200"/>
            <a:ext cx="1752600" cy="369332"/>
          </a:xfrm>
          <a:prstGeom prst="rect">
            <a:avLst/>
          </a:prstGeom>
          <a:solidFill>
            <a:schemeClr val="bg1"/>
          </a:solidFill>
        </p:spPr>
        <p:txBody>
          <a:bodyPr wrap="square" rtlCol="0">
            <a:spAutoFit/>
          </a:bodyPr>
          <a:lstStyle/>
          <a:p>
            <a:r>
              <a:rPr lang="en-US" dirty="0" smtClean="0"/>
              <a:t> 4 p. producers</a:t>
            </a:r>
            <a:endParaRPr lang="en-US" dirty="0"/>
          </a:p>
        </p:txBody>
      </p:sp>
      <p:sp>
        <p:nvSpPr>
          <p:cNvPr id="11" name="TextBox 10"/>
          <p:cNvSpPr txBox="1"/>
          <p:nvPr/>
        </p:nvSpPr>
        <p:spPr>
          <a:xfrm>
            <a:off x="3733800" y="4419601"/>
            <a:ext cx="914400" cy="646331"/>
          </a:xfrm>
          <a:prstGeom prst="rect">
            <a:avLst/>
          </a:prstGeom>
          <a:solidFill>
            <a:schemeClr val="bg1"/>
          </a:solidFill>
        </p:spPr>
        <p:txBody>
          <a:bodyPr wrap="square" rtlCol="0">
            <a:spAutoFit/>
          </a:bodyPr>
          <a:lstStyle/>
          <a:p>
            <a:r>
              <a:rPr lang="en-US" dirty="0" smtClean="0"/>
              <a:t> 4 Land</a:t>
            </a:r>
          </a:p>
          <a:p>
            <a:r>
              <a:rPr lang="en-US" dirty="0" smtClean="0"/>
              <a:t>Uses</a:t>
            </a:r>
            <a:endParaRPr lang="en-US" dirty="0"/>
          </a:p>
        </p:txBody>
      </p:sp>
      <p:sp>
        <p:nvSpPr>
          <p:cNvPr id="12" name="TextBox 11"/>
          <p:cNvSpPr txBox="1"/>
          <p:nvPr/>
        </p:nvSpPr>
        <p:spPr>
          <a:xfrm>
            <a:off x="1295400" y="4724400"/>
            <a:ext cx="1600200" cy="646331"/>
          </a:xfrm>
          <a:prstGeom prst="rect">
            <a:avLst/>
          </a:prstGeom>
          <a:solidFill>
            <a:schemeClr val="bg1"/>
          </a:solidFill>
        </p:spPr>
        <p:txBody>
          <a:bodyPr wrap="square" rtlCol="0">
            <a:spAutoFit/>
          </a:bodyPr>
          <a:lstStyle/>
          <a:p>
            <a:r>
              <a:rPr lang="en-US" dirty="0" smtClean="0"/>
              <a:t>Polygon</a:t>
            </a:r>
          </a:p>
          <a:p>
            <a:r>
              <a:rPr lang="en-US" dirty="0" smtClean="0"/>
              <a:t>outputs</a:t>
            </a:r>
            <a:endParaRPr lang="en-US" dirty="0"/>
          </a:p>
        </p:txBody>
      </p:sp>
      <p:sp>
        <p:nvSpPr>
          <p:cNvPr id="13" name="TextBox 12"/>
          <p:cNvSpPr txBox="1"/>
          <p:nvPr/>
        </p:nvSpPr>
        <p:spPr>
          <a:xfrm>
            <a:off x="3124200" y="5867400"/>
            <a:ext cx="1752600" cy="646331"/>
          </a:xfrm>
          <a:prstGeom prst="rect">
            <a:avLst/>
          </a:prstGeom>
          <a:solidFill>
            <a:schemeClr val="bg1"/>
          </a:solidFill>
        </p:spPr>
        <p:txBody>
          <a:bodyPr wrap="square" rtlCol="0">
            <a:spAutoFit/>
          </a:bodyPr>
          <a:lstStyle/>
          <a:p>
            <a:r>
              <a:rPr lang="en-US" dirty="0" smtClean="0"/>
              <a:t> Time series outputs</a:t>
            </a:r>
            <a:endParaRPr lang="en-US" dirty="0"/>
          </a:p>
        </p:txBody>
      </p:sp>
      <p:grpSp>
        <p:nvGrpSpPr>
          <p:cNvPr id="19" name="Group 18"/>
          <p:cNvGrpSpPr/>
          <p:nvPr/>
        </p:nvGrpSpPr>
        <p:grpSpPr>
          <a:xfrm>
            <a:off x="990600" y="1828800"/>
            <a:ext cx="7848600" cy="3999131"/>
            <a:chOff x="990600" y="1828800"/>
            <a:chExt cx="7848600" cy="3999131"/>
          </a:xfrm>
        </p:grpSpPr>
        <p:sp>
          <p:nvSpPr>
            <p:cNvPr id="14" name="TextBox 13"/>
            <p:cNvSpPr txBox="1"/>
            <p:nvPr/>
          </p:nvSpPr>
          <p:spPr>
            <a:xfrm>
              <a:off x="3124200" y="1828800"/>
              <a:ext cx="2057400" cy="369332"/>
            </a:xfrm>
            <a:prstGeom prst="rect">
              <a:avLst/>
            </a:prstGeom>
            <a:solidFill>
              <a:schemeClr val="bg1"/>
            </a:solidFill>
          </p:spPr>
          <p:txBody>
            <a:bodyPr wrap="square" rtlCol="0">
              <a:spAutoFit/>
            </a:bodyPr>
            <a:lstStyle/>
            <a:p>
              <a:r>
                <a:rPr lang="en-US" dirty="0" smtClean="0"/>
                <a:t> Time series inputs</a:t>
              </a:r>
              <a:endParaRPr lang="en-US" dirty="0"/>
            </a:p>
          </p:txBody>
        </p:sp>
        <p:sp>
          <p:nvSpPr>
            <p:cNvPr id="15" name="TextBox 14"/>
            <p:cNvSpPr txBox="1"/>
            <p:nvPr/>
          </p:nvSpPr>
          <p:spPr>
            <a:xfrm>
              <a:off x="990600" y="3200400"/>
              <a:ext cx="1371600" cy="646331"/>
            </a:xfrm>
            <a:prstGeom prst="rect">
              <a:avLst/>
            </a:prstGeom>
            <a:solidFill>
              <a:schemeClr val="bg1"/>
            </a:solidFill>
          </p:spPr>
          <p:txBody>
            <a:bodyPr wrap="square" rtlCol="0">
              <a:spAutoFit/>
            </a:bodyPr>
            <a:lstStyle/>
            <a:p>
              <a:r>
                <a:rPr lang="en-US" dirty="0" smtClean="0"/>
                <a:t> User group attributes</a:t>
              </a:r>
              <a:endParaRPr lang="en-US" dirty="0"/>
            </a:p>
          </p:txBody>
        </p:sp>
        <p:sp>
          <p:nvSpPr>
            <p:cNvPr id="16" name="TextBox 15"/>
            <p:cNvSpPr txBox="1"/>
            <p:nvPr/>
          </p:nvSpPr>
          <p:spPr>
            <a:xfrm>
              <a:off x="7010400" y="2743200"/>
              <a:ext cx="1752600" cy="923330"/>
            </a:xfrm>
            <a:prstGeom prst="rect">
              <a:avLst/>
            </a:prstGeom>
            <a:solidFill>
              <a:schemeClr val="bg1"/>
            </a:solidFill>
          </p:spPr>
          <p:txBody>
            <a:bodyPr wrap="square" rtlCol="0">
              <a:spAutoFit/>
            </a:bodyPr>
            <a:lstStyle/>
            <a:p>
              <a:r>
                <a:rPr lang="en-US" dirty="0" smtClean="0"/>
                <a:t> Fish attributes and outside dynamics</a:t>
              </a:r>
              <a:endParaRPr lang="en-US" dirty="0"/>
            </a:p>
          </p:txBody>
        </p:sp>
        <p:sp>
          <p:nvSpPr>
            <p:cNvPr id="17" name="TextBox 16"/>
            <p:cNvSpPr txBox="1"/>
            <p:nvPr/>
          </p:nvSpPr>
          <p:spPr>
            <a:xfrm>
              <a:off x="7162800" y="4343400"/>
              <a:ext cx="1447800" cy="646331"/>
            </a:xfrm>
            <a:prstGeom prst="rect">
              <a:avLst/>
            </a:prstGeom>
            <a:solidFill>
              <a:schemeClr val="bg1"/>
            </a:solidFill>
          </p:spPr>
          <p:txBody>
            <a:bodyPr wrap="square" rtlCol="0">
              <a:spAutoFit/>
            </a:bodyPr>
            <a:lstStyle/>
            <a:p>
              <a:r>
                <a:rPr lang="en-US" dirty="0" smtClean="0"/>
                <a:t>Land Cover Attributes</a:t>
              </a:r>
              <a:endParaRPr lang="en-US" dirty="0"/>
            </a:p>
          </p:txBody>
        </p:sp>
        <p:sp>
          <p:nvSpPr>
            <p:cNvPr id="18" name="TextBox 17"/>
            <p:cNvSpPr txBox="1"/>
            <p:nvPr/>
          </p:nvSpPr>
          <p:spPr>
            <a:xfrm>
              <a:off x="7543800" y="5181600"/>
              <a:ext cx="1295400" cy="646331"/>
            </a:xfrm>
            <a:prstGeom prst="rect">
              <a:avLst/>
            </a:prstGeom>
            <a:solidFill>
              <a:schemeClr val="bg1"/>
            </a:solidFill>
          </p:spPr>
          <p:txBody>
            <a:bodyPr wrap="square" rtlCol="0">
              <a:spAutoFit/>
            </a:bodyPr>
            <a:lstStyle/>
            <a:p>
              <a:r>
                <a:rPr lang="en-US" dirty="0" smtClean="0"/>
                <a:t> Land Use Attributes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down)">
                                      <p:cBhvr>
                                        <p:cTn id="15" dur="500"/>
                                        <p:tgtEl>
                                          <p:spTgt spid="8">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fade">
                                      <p:cBhvr>
                                        <p:cTn id="23" dur="2000"/>
                                        <p:tgtEl>
                                          <p:spTgt spid="7">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2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fade">
                                      <p:cBhvr>
                                        <p:cTn id="31" dur="2000"/>
                                        <p:tgtEl>
                                          <p:spTgt spid="10">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20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bg/>
                                          </p:spTgt>
                                        </p:tgtEl>
                                        <p:attrNameLst>
                                          <p:attrName>style.visibility</p:attrName>
                                        </p:attrNameLst>
                                      </p:cBhvr>
                                      <p:to>
                                        <p:strVal val="visible"/>
                                      </p:to>
                                    </p:set>
                                    <p:animEffect transition="in" filter="wipe(down)">
                                      <p:cBhvr>
                                        <p:cTn id="39" dur="500"/>
                                        <p:tgtEl>
                                          <p:spTgt spid="11">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down)">
                                      <p:cBhvr>
                                        <p:cTn id="42" dur="500"/>
                                        <p:tgtEl>
                                          <p:spTgt spid="11">
                                            <p:txEl>
                                              <p:pRg st="0" end="0"/>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wipe(down)">
                                      <p:cBhvr>
                                        <p:cTn id="45" dur="500"/>
                                        <p:tgtEl>
                                          <p:spTgt spid="11">
                                            <p:txEl>
                                              <p:pRg st="1" end="1"/>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bg/>
                                          </p:spTgt>
                                        </p:tgtEl>
                                        <p:attrNameLst>
                                          <p:attrName>style.visibility</p:attrName>
                                        </p:attrNameLst>
                                      </p:cBhvr>
                                      <p:to>
                                        <p:strVal val="visible"/>
                                      </p:to>
                                    </p:set>
                                    <p:animEffect transition="in" filter="wipe(down)">
                                      <p:cBhvr>
                                        <p:cTn id="48" dur="500"/>
                                        <p:tgtEl>
                                          <p:spTgt spid="9">
                                            <p:bg/>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wipe(down)">
                                      <p:cBhvr>
                                        <p:cTn id="51" dur="500"/>
                                        <p:tgtEl>
                                          <p:spTgt spid="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
                                            <p:bg/>
                                          </p:spTgt>
                                        </p:tgtEl>
                                        <p:attrNameLst>
                                          <p:attrName>style.visibility</p:attrName>
                                        </p:attrNameLst>
                                      </p:cBhvr>
                                      <p:to>
                                        <p:strVal val="visible"/>
                                      </p:to>
                                    </p:set>
                                    <p:animEffect transition="in" filter="wipe(down)">
                                      <p:cBhvr>
                                        <p:cTn id="56" dur="500"/>
                                        <p:tgtEl>
                                          <p:spTgt spid="5">
                                            <p:bg/>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wipe(down)">
                                      <p:cBhvr>
                                        <p:cTn id="59" dur="500"/>
                                        <p:tgtEl>
                                          <p:spTgt spid="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2000"/>
                                        <p:tgtEl>
                                          <p:spTgt spid="5">
                                            <p:txEl>
                                              <p:pRg st="0" end="0"/>
                                            </p:txEl>
                                          </p:spTgt>
                                        </p:tgtEl>
                                      </p:cBhvr>
                                    </p:animEffect>
                                    <p:set>
                                      <p:cBhvr>
                                        <p:cTn id="64" dur="1" fill="hold">
                                          <p:stCondLst>
                                            <p:cond delay="1999"/>
                                          </p:stCondLst>
                                        </p:cTn>
                                        <p:tgtEl>
                                          <p:spTgt spid="5">
                                            <p:txEl>
                                              <p:pRg st="0" end="0"/>
                                            </p:txEl>
                                          </p:spTgt>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5">
                                            <p:bg/>
                                          </p:spTgt>
                                        </p:tgtEl>
                                      </p:cBhvr>
                                    </p:animEffect>
                                    <p:set>
                                      <p:cBhvr>
                                        <p:cTn id="67" dur="1" fill="hold">
                                          <p:stCondLst>
                                            <p:cond delay="1999"/>
                                          </p:stCondLst>
                                        </p:cTn>
                                        <p:tgtEl>
                                          <p:spTgt spid="5">
                                            <p:bg/>
                                          </p:spTgt>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8">
                                            <p:txEl>
                                              <p:pRg st="0" end="0"/>
                                            </p:txEl>
                                          </p:spTgt>
                                        </p:tgtEl>
                                      </p:cBhvr>
                                    </p:animEffect>
                                    <p:set>
                                      <p:cBhvr>
                                        <p:cTn id="70" dur="1" fill="hold">
                                          <p:stCondLst>
                                            <p:cond delay="1999"/>
                                          </p:stCondLst>
                                        </p:cTn>
                                        <p:tgtEl>
                                          <p:spTgt spid="8">
                                            <p:txEl>
                                              <p:pRg st="0" end="0"/>
                                            </p:txEl>
                                          </p:spTgt>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8">
                                            <p:bg/>
                                          </p:spTgt>
                                        </p:tgtEl>
                                      </p:cBhvr>
                                    </p:animEffect>
                                    <p:set>
                                      <p:cBhvr>
                                        <p:cTn id="73" dur="1" fill="hold">
                                          <p:stCondLst>
                                            <p:cond delay="1999"/>
                                          </p:stCondLst>
                                        </p:cTn>
                                        <p:tgtEl>
                                          <p:spTgt spid="8">
                                            <p:bg/>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2000"/>
                                        <p:tgtEl>
                                          <p:spTgt spid="6">
                                            <p:txEl>
                                              <p:pRg st="0" end="0"/>
                                            </p:txEl>
                                          </p:spTgt>
                                        </p:tgtEl>
                                      </p:cBhvr>
                                    </p:animEffect>
                                    <p:set>
                                      <p:cBhvr>
                                        <p:cTn id="76" dur="1" fill="hold">
                                          <p:stCondLst>
                                            <p:cond delay="1999"/>
                                          </p:stCondLst>
                                        </p:cTn>
                                        <p:tgtEl>
                                          <p:spTgt spid="6">
                                            <p:txEl>
                                              <p:pRg st="0" end="0"/>
                                            </p:txEl>
                                          </p:spTgt>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6">
                                            <p:bg/>
                                          </p:spTgt>
                                        </p:tgtEl>
                                      </p:cBhvr>
                                    </p:animEffect>
                                    <p:set>
                                      <p:cBhvr>
                                        <p:cTn id="79" dur="1" fill="hold">
                                          <p:stCondLst>
                                            <p:cond delay="1999"/>
                                          </p:stCondLst>
                                        </p:cTn>
                                        <p:tgtEl>
                                          <p:spTgt spid="6">
                                            <p:bg/>
                                          </p:spTgt>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7">
                                            <p:txEl>
                                              <p:pRg st="0" end="0"/>
                                            </p:txEl>
                                          </p:spTgt>
                                        </p:tgtEl>
                                      </p:cBhvr>
                                    </p:animEffect>
                                    <p:set>
                                      <p:cBhvr>
                                        <p:cTn id="82" dur="1" fill="hold">
                                          <p:stCondLst>
                                            <p:cond delay="1999"/>
                                          </p:stCondLst>
                                        </p:cTn>
                                        <p:tgtEl>
                                          <p:spTgt spid="7">
                                            <p:txEl>
                                              <p:pRg st="0" end="0"/>
                                            </p:txEl>
                                          </p:spTgt>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2000"/>
                                        <p:tgtEl>
                                          <p:spTgt spid="7">
                                            <p:bg/>
                                          </p:spTgt>
                                        </p:tgtEl>
                                      </p:cBhvr>
                                    </p:animEffect>
                                    <p:set>
                                      <p:cBhvr>
                                        <p:cTn id="85" dur="1" fill="hold">
                                          <p:stCondLst>
                                            <p:cond delay="1999"/>
                                          </p:stCondLst>
                                        </p:cTn>
                                        <p:tgtEl>
                                          <p:spTgt spid="7">
                                            <p:bg/>
                                          </p:spTgt>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10">
                                            <p:txEl>
                                              <p:pRg st="0" end="0"/>
                                            </p:txEl>
                                          </p:spTgt>
                                        </p:tgtEl>
                                      </p:cBhvr>
                                    </p:animEffect>
                                    <p:set>
                                      <p:cBhvr>
                                        <p:cTn id="88" dur="1" fill="hold">
                                          <p:stCondLst>
                                            <p:cond delay="1999"/>
                                          </p:stCondLst>
                                        </p:cTn>
                                        <p:tgtEl>
                                          <p:spTgt spid="10">
                                            <p:txEl>
                                              <p:pRg st="0" end="0"/>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000"/>
                                        <p:tgtEl>
                                          <p:spTgt spid="10">
                                            <p:bg/>
                                          </p:spTgt>
                                        </p:tgtEl>
                                      </p:cBhvr>
                                    </p:animEffect>
                                    <p:set>
                                      <p:cBhvr>
                                        <p:cTn id="91" dur="1" fill="hold">
                                          <p:stCondLst>
                                            <p:cond delay="1999"/>
                                          </p:stCondLst>
                                        </p:cTn>
                                        <p:tgtEl>
                                          <p:spTgt spid="10">
                                            <p:bg/>
                                          </p:spTgt>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11">
                                            <p:txEl>
                                              <p:pRg st="0" end="0"/>
                                            </p:txEl>
                                          </p:spTgt>
                                        </p:tgtEl>
                                      </p:cBhvr>
                                    </p:animEffect>
                                    <p:set>
                                      <p:cBhvr>
                                        <p:cTn id="94" dur="1" fill="hold">
                                          <p:stCondLst>
                                            <p:cond delay="1999"/>
                                          </p:stCondLst>
                                        </p:cTn>
                                        <p:tgtEl>
                                          <p:spTgt spid="11">
                                            <p:txEl>
                                              <p:pRg st="0" end="0"/>
                                            </p:txEl>
                                          </p:spTgt>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2000"/>
                                        <p:tgtEl>
                                          <p:spTgt spid="11">
                                            <p:txEl>
                                              <p:pRg st="1" end="1"/>
                                            </p:txEl>
                                          </p:spTgt>
                                        </p:tgtEl>
                                      </p:cBhvr>
                                    </p:animEffect>
                                    <p:set>
                                      <p:cBhvr>
                                        <p:cTn id="97" dur="1" fill="hold">
                                          <p:stCondLst>
                                            <p:cond delay="1999"/>
                                          </p:stCondLst>
                                        </p:cTn>
                                        <p:tgtEl>
                                          <p:spTgt spid="11">
                                            <p:txEl>
                                              <p:pRg st="1" end="1"/>
                                            </p:txEl>
                                          </p:spTgt>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11">
                                            <p:bg/>
                                          </p:spTgt>
                                        </p:tgtEl>
                                      </p:cBhvr>
                                    </p:animEffect>
                                    <p:set>
                                      <p:cBhvr>
                                        <p:cTn id="100" dur="1" fill="hold">
                                          <p:stCondLst>
                                            <p:cond delay="1999"/>
                                          </p:stCondLst>
                                        </p:cTn>
                                        <p:tgtEl>
                                          <p:spTgt spid="11">
                                            <p:bg/>
                                          </p:spTgt>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9">
                                            <p:txEl>
                                              <p:pRg st="0" end="0"/>
                                            </p:txEl>
                                          </p:spTgt>
                                        </p:tgtEl>
                                      </p:cBhvr>
                                    </p:animEffect>
                                    <p:set>
                                      <p:cBhvr>
                                        <p:cTn id="103" dur="1" fill="hold">
                                          <p:stCondLst>
                                            <p:cond delay="1999"/>
                                          </p:stCondLst>
                                        </p:cTn>
                                        <p:tgtEl>
                                          <p:spTgt spid="9">
                                            <p:txEl>
                                              <p:pRg st="0" end="0"/>
                                            </p:txEl>
                                          </p:spTgt>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9">
                                            <p:bg/>
                                          </p:spTgt>
                                        </p:tgtEl>
                                      </p:cBhvr>
                                    </p:animEffect>
                                    <p:set>
                                      <p:cBhvr>
                                        <p:cTn id="106" dur="1" fill="hold">
                                          <p:stCondLst>
                                            <p:cond delay="1999"/>
                                          </p:stCondLst>
                                        </p:cTn>
                                        <p:tgtEl>
                                          <p:spTgt spid="9">
                                            <p:bg/>
                                          </p:spTgt>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down)">
                                      <p:cBhvr>
                                        <p:cTn id="111" dur="500"/>
                                        <p:tgtEl>
                                          <p:spTgt spid="19"/>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2000"/>
                                        <p:tgtEl>
                                          <p:spTgt spid="19"/>
                                        </p:tgtEl>
                                      </p:cBhvr>
                                    </p:animEffect>
                                    <p:set>
                                      <p:cBhvr>
                                        <p:cTn id="116" dur="1" fill="hold">
                                          <p:stCondLst>
                                            <p:cond delay="1999"/>
                                          </p:stCondLst>
                                        </p:cTn>
                                        <p:tgtEl>
                                          <p:spTgt spid="1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2">
                                            <p:bg/>
                                          </p:spTgt>
                                        </p:tgtEl>
                                        <p:attrNameLst>
                                          <p:attrName>style.visibility</p:attrName>
                                        </p:attrNameLst>
                                      </p:cBhvr>
                                      <p:to>
                                        <p:strVal val="visible"/>
                                      </p:to>
                                    </p:set>
                                    <p:animEffect transition="in" filter="wipe(down)">
                                      <p:cBhvr>
                                        <p:cTn id="121" dur="500"/>
                                        <p:tgtEl>
                                          <p:spTgt spid="12">
                                            <p:bg/>
                                          </p:spTgt>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2">
                                            <p:txEl>
                                              <p:pRg st="0" end="0"/>
                                            </p:txEl>
                                          </p:spTgt>
                                        </p:tgtEl>
                                        <p:attrNameLst>
                                          <p:attrName>style.visibility</p:attrName>
                                        </p:attrNameLst>
                                      </p:cBhvr>
                                      <p:to>
                                        <p:strVal val="visible"/>
                                      </p:to>
                                    </p:set>
                                    <p:animEffect transition="in" filter="wipe(down)">
                                      <p:cBhvr>
                                        <p:cTn id="124" dur="500"/>
                                        <p:tgtEl>
                                          <p:spTgt spid="12">
                                            <p:txEl>
                                              <p:pRg st="0" end="0"/>
                                            </p:txEl>
                                          </p:spTgt>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12">
                                            <p:txEl>
                                              <p:pRg st="1" end="1"/>
                                            </p:txEl>
                                          </p:spTgt>
                                        </p:tgtEl>
                                        <p:attrNameLst>
                                          <p:attrName>style.visibility</p:attrName>
                                        </p:attrNameLst>
                                      </p:cBhvr>
                                      <p:to>
                                        <p:strVal val="visible"/>
                                      </p:to>
                                    </p:set>
                                    <p:animEffect transition="in" filter="wipe(down)">
                                      <p:cBhvr>
                                        <p:cTn id="127" dur="500"/>
                                        <p:tgtEl>
                                          <p:spTgt spid="12">
                                            <p:txEl>
                                              <p:pRg st="1" end="1"/>
                                            </p:txEl>
                                          </p:spTgt>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13">
                                            <p:bg/>
                                          </p:spTgt>
                                        </p:tgtEl>
                                        <p:attrNameLst>
                                          <p:attrName>style.visibility</p:attrName>
                                        </p:attrNameLst>
                                      </p:cBhvr>
                                      <p:to>
                                        <p:strVal val="visible"/>
                                      </p:to>
                                    </p:set>
                                    <p:animEffect transition="in" filter="wipe(down)">
                                      <p:cBhvr>
                                        <p:cTn id="130" dur="500"/>
                                        <p:tgtEl>
                                          <p:spTgt spid="13">
                                            <p:bg/>
                                          </p:spTgt>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13">
                                            <p:txEl>
                                              <p:pRg st="0" end="0"/>
                                            </p:txEl>
                                          </p:spTgt>
                                        </p:tgtEl>
                                        <p:attrNameLst>
                                          <p:attrName>style.visibility</p:attrName>
                                        </p:attrNameLst>
                                      </p:cBhvr>
                                      <p:to>
                                        <p:strVal val="visible"/>
                                      </p:to>
                                    </p:set>
                                    <p:animEffect transition="in" filter="wipe(down)">
                                      <p:cBhvr>
                                        <p:cTn id="13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5" grpId="1" build="allAtOnce" animBg="1"/>
      <p:bldP spid="6" grpId="0" build="allAtOnce" animBg="1"/>
      <p:bldP spid="6" grpId="1" build="allAtOnce" animBg="1"/>
      <p:bldP spid="7" grpId="0" build="allAtOnce" animBg="1"/>
      <p:bldP spid="7" grpId="1" build="allAtOnce" animBg="1"/>
      <p:bldP spid="8" grpId="0" build="allAtOnce" animBg="1"/>
      <p:bldP spid="8" grpId="1" build="allAtOnce" animBg="1"/>
      <p:bldP spid="9" grpId="0" build="allAtOnce" animBg="1"/>
      <p:bldP spid="9" grpId="1" build="allAtOnce" animBg="1"/>
      <p:bldP spid="10" grpId="0" uiExpand="1" build="allAtOnce" animBg="1"/>
      <p:bldP spid="10" grpId="1" build="allAtOnce" animBg="1"/>
      <p:bldP spid="11" grpId="0" build="allAtOnce" animBg="1"/>
      <p:bldP spid="11" grpId="1" build="allAtOnce" animBg="1"/>
      <p:bldP spid="12" grpId="0" build="allAtOnce" animBg="1"/>
      <p:bldP spid="13" grpId="0"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17516</TotalTime>
  <Words>421</Words>
  <Application>Microsoft Office PowerPoint</Application>
  <PresentationFormat>On-screen Show (4:3)</PresentationFormat>
  <Paragraphs>90</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Simulating the interactions of coupled human and natural systems in South Asia’s largest wetland. Roelof Boumans, Mauritio Areas, Irit Altman, Les Kaufman, and Suchi Gopal  International Society for Ecological Modeling May 2016</vt:lpstr>
      <vt:lpstr>Tonlesap</vt:lpstr>
      <vt:lpstr>Tonlesap Cambodia</vt:lpstr>
      <vt:lpstr>The Issues</vt:lpstr>
      <vt:lpstr>The Goal :</vt:lpstr>
      <vt:lpstr>Scenario Modeling</vt:lpstr>
      <vt:lpstr>MIMES The Multi-Scale Integrated Model of Ecosystem Services</vt:lpstr>
      <vt:lpstr>Accounting Framework For Modeling Ecosystem Services </vt:lpstr>
      <vt:lpstr>Tonlesap Model Diagram</vt:lpstr>
      <vt:lpstr>Outcomes</vt:lpstr>
      <vt:lpstr>  </vt:lpstr>
      <vt:lpstr>Landcover changes</vt:lpstr>
      <vt:lpstr>Primary Producers</vt:lpstr>
      <vt:lpstr>Fish Populations</vt:lpstr>
      <vt:lpstr>Ecosystem Services</vt:lpstr>
      <vt:lpstr>Socio Economic Outcomes</vt:lpstr>
      <vt:lpstr>Slide 17</vt:lpstr>
    </vt:vector>
  </TitlesOfParts>
  <Company>University of Vermont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and overview of MIMES</dc:title>
  <dc:creator>Roel</dc:creator>
  <cp:lastModifiedBy>Roel</cp:lastModifiedBy>
  <cp:revision>201</cp:revision>
  <dcterms:created xsi:type="dcterms:W3CDTF">2010-07-14T12:52:54Z</dcterms:created>
  <dcterms:modified xsi:type="dcterms:W3CDTF">2016-05-06T15:49:02Z</dcterms:modified>
</cp:coreProperties>
</file>